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5" r:id="rId1"/>
  </p:sldMasterIdLst>
  <p:notesMasterIdLst>
    <p:notesMasterId r:id="rId44"/>
  </p:notesMasterIdLst>
  <p:sldIdLst>
    <p:sldId id="714" r:id="rId2"/>
    <p:sldId id="461" r:id="rId3"/>
    <p:sldId id="715" r:id="rId4"/>
    <p:sldId id="462" r:id="rId5"/>
    <p:sldId id="463" r:id="rId6"/>
    <p:sldId id="467" r:id="rId7"/>
    <p:sldId id="468" r:id="rId8"/>
    <p:sldId id="716" r:id="rId9"/>
    <p:sldId id="717" r:id="rId10"/>
    <p:sldId id="718" r:id="rId11"/>
    <p:sldId id="719" r:id="rId12"/>
    <p:sldId id="720" r:id="rId13"/>
    <p:sldId id="469" r:id="rId14"/>
    <p:sldId id="470" r:id="rId15"/>
    <p:sldId id="471" r:id="rId16"/>
    <p:sldId id="709" r:id="rId17"/>
    <p:sldId id="721" r:id="rId18"/>
    <p:sldId id="722" r:id="rId19"/>
    <p:sldId id="473" r:id="rId20"/>
    <p:sldId id="474" r:id="rId21"/>
    <p:sldId id="475" r:id="rId22"/>
    <p:sldId id="476" r:id="rId23"/>
    <p:sldId id="477" r:id="rId24"/>
    <p:sldId id="478" r:id="rId25"/>
    <p:sldId id="479" r:id="rId26"/>
    <p:sldId id="480" r:id="rId27"/>
    <p:sldId id="481" r:id="rId28"/>
    <p:sldId id="482" r:id="rId29"/>
    <p:sldId id="483" r:id="rId30"/>
    <p:sldId id="484" r:id="rId31"/>
    <p:sldId id="485" r:id="rId32"/>
    <p:sldId id="486" r:id="rId33"/>
    <p:sldId id="487" r:id="rId34"/>
    <p:sldId id="723" r:id="rId35"/>
    <p:sldId id="724" r:id="rId36"/>
    <p:sldId id="725" r:id="rId37"/>
    <p:sldId id="726" r:id="rId38"/>
    <p:sldId id="727" r:id="rId39"/>
    <p:sldId id="488" r:id="rId40"/>
    <p:sldId id="491" r:id="rId41"/>
    <p:sldId id="492" r:id="rId42"/>
    <p:sldId id="493" r:id="rId43"/>
  </p:sldIdLst>
  <p:sldSz cx="9144000" cy="6858000" type="screen4x3"/>
  <p:notesSz cx="7099300"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3">
          <p15:clr>
            <a:srgbClr val="A4A3A4"/>
          </p15:clr>
        </p15:guide>
        <p15:guide id="2" pos="216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673" autoAdjust="0"/>
  </p:normalViewPr>
  <p:slideViewPr>
    <p:cSldViewPr>
      <p:cViewPr varScale="1">
        <p:scale>
          <a:sx n="79" d="100"/>
          <a:sy n="79" d="100"/>
        </p:scale>
        <p:origin x="1323" y="39"/>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3"/>
        <p:guide pos="216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Rectangle 1"/>
          <p:cNvSpPr>
            <a:spLocks noGrp="1" noRot="1" noChangeAspect="1" noChangeArrowheads="1"/>
          </p:cNvSpPr>
          <p:nvPr>
            <p:ph type="sldImg"/>
          </p:nvPr>
        </p:nvSpPr>
        <p:spPr bwMode="auto">
          <a:xfrm>
            <a:off x="993775" y="777875"/>
            <a:ext cx="5110163" cy="3833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4" name="Rectangle 2"/>
          <p:cNvSpPr>
            <a:spLocks noGrp="1" noChangeArrowheads="1"/>
          </p:cNvSpPr>
          <p:nvPr>
            <p:ph type="body"/>
          </p:nvPr>
        </p:nvSpPr>
        <p:spPr bwMode="auto">
          <a:xfrm>
            <a:off x="709136" y="4861442"/>
            <a:ext cx="5677850" cy="4603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fr-FR"/>
          </a:p>
        </p:txBody>
      </p:sp>
      <p:sp>
        <p:nvSpPr>
          <p:cNvPr id="3075" name="Rectangle 3"/>
          <p:cNvSpPr>
            <a:spLocks noGrp="1" noChangeArrowheads="1"/>
          </p:cNvSpPr>
          <p:nvPr>
            <p:ph type="hdr"/>
          </p:nvPr>
        </p:nvSpPr>
        <p:spPr bwMode="auto">
          <a:xfrm>
            <a:off x="0" y="0"/>
            <a:ext cx="3079809" cy="5101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tabLst>
                <a:tab pos="724769" algn="l"/>
                <a:tab pos="1449537" algn="l"/>
                <a:tab pos="2174306" algn="l"/>
                <a:tab pos="2899075" algn="l"/>
              </a:tabLst>
              <a:defRPr sz="1400">
                <a:solidFill>
                  <a:srgbClr val="000000"/>
                </a:solidFill>
                <a:ea typeface="DejaVuSans" charset="0"/>
                <a:cs typeface="DejaVuSans" charset="0"/>
              </a:defRPr>
            </a:lvl1pPr>
          </a:lstStyle>
          <a:p>
            <a:endParaRPr lang="fr-FR"/>
          </a:p>
        </p:txBody>
      </p:sp>
      <p:sp>
        <p:nvSpPr>
          <p:cNvPr id="3076" name="Rectangle 4"/>
          <p:cNvSpPr>
            <a:spLocks noGrp="1" noChangeArrowheads="1"/>
          </p:cNvSpPr>
          <p:nvPr>
            <p:ph type="dt"/>
          </p:nvPr>
        </p:nvSpPr>
        <p:spPr bwMode="auto">
          <a:xfrm>
            <a:off x="4017902" y="0"/>
            <a:ext cx="3079808" cy="5101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tabLst>
                <a:tab pos="724769" algn="l"/>
                <a:tab pos="1449537" algn="l"/>
                <a:tab pos="2174306" algn="l"/>
                <a:tab pos="2899075" algn="l"/>
              </a:tabLst>
              <a:defRPr sz="1400">
                <a:solidFill>
                  <a:srgbClr val="000000"/>
                </a:solidFill>
                <a:ea typeface="DejaVuSans" charset="0"/>
                <a:cs typeface="DejaVuSans" charset="0"/>
              </a:defRPr>
            </a:lvl1pPr>
          </a:lstStyle>
          <a:p>
            <a:endParaRPr lang="fr-FR"/>
          </a:p>
        </p:txBody>
      </p:sp>
      <p:sp>
        <p:nvSpPr>
          <p:cNvPr id="3077" name="Rectangle 5"/>
          <p:cNvSpPr>
            <a:spLocks noGrp="1" noChangeArrowheads="1"/>
          </p:cNvSpPr>
          <p:nvPr>
            <p:ph type="ftr"/>
          </p:nvPr>
        </p:nvSpPr>
        <p:spPr bwMode="auto">
          <a:xfrm>
            <a:off x="0" y="9722882"/>
            <a:ext cx="3079809" cy="5101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tabLst>
                <a:tab pos="724769" algn="l"/>
                <a:tab pos="1449537" algn="l"/>
                <a:tab pos="2174306" algn="l"/>
                <a:tab pos="2899075" algn="l"/>
              </a:tabLst>
              <a:defRPr sz="1400">
                <a:solidFill>
                  <a:srgbClr val="000000"/>
                </a:solidFill>
                <a:ea typeface="DejaVuSans" charset="0"/>
                <a:cs typeface="DejaVuSans" charset="0"/>
              </a:defRPr>
            </a:lvl1pPr>
          </a:lstStyle>
          <a:p>
            <a:endParaRPr lang="fr-FR"/>
          </a:p>
        </p:txBody>
      </p:sp>
      <p:sp>
        <p:nvSpPr>
          <p:cNvPr id="3078" name="Rectangle 6"/>
          <p:cNvSpPr>
            <a:spLocks noGrp="1" noChangeArrowheads="1"/>
          </p:cNvSpPr>
          <p:nvPr>
            <p:ph type="sldNum"/>
          </p:nvPr>
        </p:nvSpPr>
        <p:spPr bwMode="auto">
          <a:xfrm>
            <a:off x="4017902" y="9722882"/>
            <a:ext cx="3079808" cy="5101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a:tabLst>
                <a:tab pos="724769" algn="l"/>
                <a:tab pos="1449537" algn="l"/>
                <a:tab pos="2174306" algn="l"/>
                <a:tab pos="2899075" algn="l"/>
              </a:tabLst>
              <a:defRPr sz="1400">
                <a:solidFill>
                  <a:srgbClr val="000000"/>
                </a:solidFill>
                <a:ea typeface="DejaVuSans" charset="0"/>
                <a:cs typeface="DejaVuSans" charset="0"/>
              </a:defRPr>
            </a:lvl1pPr>
          </a:lstStyle>
          <a:p>
            <a:fld id="{04EE517E-8CF8-4DA2-BB7E-006ACF468DBE}" type="slidenum">
              <a:rPr lang="fr-FR"/>
              <a:pPr/>
              <a:t>‹N°›</a:t>
            </a:fld>
            <a:endParaRPr lang="fr-FR"/>
          </a:p>
        </p:txBody>
      </p:sp>
    </p:spTree>
    <p:extLst>
      <p:ext uri="{BB962C8B-B14F-4D97-AF65-F5344CB8AC3E}">
        <p14:creationId xmlns:p14="http://schemas.microsoft.com/office/powerpoint/2010/main" val="251704159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https://www.cs.rpi.edu/~cutler/class</a:t>
            </a:r>
          </a:p>
          <a:p>
            <a:r>
              <a:rPr lang="fr-FR" dirty="0"/>
              <a:t>https://pages.mtu.edu/~shene/COURSES/cs3621/SLIDES/Simplification.pdfes/advancedgraphics/S14/hw1_meshes.php</a:t>
            </a:r>
          </a:p>
        </p:txBody>
      </p:sp>
      <p:sp>
        <p:nvSpPr>
          <p:cNvPr id="4" name="Espace réservé du numéro de diapositive 3"/>
          <p:cNvSpPr>
            <a:spLocks noGrp="1"/>
          </p:cNvSpPr>
          <p:nvPr>
            <p:ph type="sldNum"/>
          </p:nvPr>
        </p:nvSpPr>
        <p:spPr/>
        <p:txBody>
          <a:bodyPr/>
          <a:lstStyle/>
          <a:p>
            <a:fld id="{04EE517E-8CF8-4DA2-BB7E-006ACF468DBE}" type="slidenum">
              <a:rPr lang="fr-FR" smtClean="0"/>
              <a:pPr/>
              <a:t>1</a:t>
            </a:fld>
            <a:endParaRPr lang="fr-FR"/>
          </a:p>
        </p:txBody>
      </p:sp>
    </p:spTree>
    <p:extLst>
      <p:ext uri="{BB962C8B-B14F-4D97-AF65-F5344CB8AC3E}">
        <p14:creationId xmlns:p14="http://schemas.microsoft.com/office/powerpoint/2010/main" val="3010127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C6190E2-279E-4CF2-BE68-A19B4D9476D5}" type="slidenum">
              <a:rPr lang="fr-FR"/>
              <a:pPr/>
              <a:t>19</a:t>
            </a:fld>
            <a:endParaRPr lang="fr-FR"/>
          </a:p>
        </p:txBody>
      </p:sp>
      <p:sp>
        <p:nvSpPr>
          <p:cNvPr id="333825" name="Text Box 1"/>
          <p:cNvSpPr txBox="1">
            <a:spLocks noChangeArrowheads="1"/>
          </p:cNvSpPr>
          <p:nvPr/>
        </p:nvSpPr>
        <p:spPr bwMode="auto">
          <a:xfrm>
            <a:off x="1144792" y="686546"/>
            <a:ext cx="4579167" cy="3432727"/>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550" tIns="45775" rIns="91550" bIns="45775" anchor="ctr"/>
          <a:lstStyle/>
          <a:p>
            <a:endParaRPr lang="fr-FR"/>
          </a:p>
        </p:txBody>
      </p:sp>
      <p:sp>
        <p:nvSpPr>
          <p:cNvPr id="333826" name="Text Box 2"/>
          <p:cNvSpPr txBox="1">
            <a:spLocks noGrp="1" noChangeArrowheads="1"/>
          </p:cNvSpPr>
          <p:nvPr>
            <p:ph type="body"/>
          </p:nvPr>
        </p:nvSpPr>
        <p:spPr bwMode="auto">
          <a:xfrm>
            <a:off x="686875" y="4348121"/>
            <a:ext cx="5495001" cy="411927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08" tIns="57453" rIns="90108" bIns="46856"/>
          <a:lstStyle>
            <a:lvl1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9pPr>
          </a:lstStyle>
          <a:p>
            <a:pPr eaLnBrk="1" hangingPunct="1">
              <a:lnSpc>
                <a:spcPct val="93000"/>
              </a:lnSpc>
              <a:spcBef>
                <a:spcPts val="451"/>
              </a:spcBef>
            </a:pPr>
            <a:r>
              <a:rPr lang="en-GB" b="1">
                <a:latin typeface="Arial" charset="0"/>
                <a:ea typeface="msmincho" charset="0"/>
                <a:cs typeface="msmincho" charset="0"/>
              </a:rPr>
              <a:t>Surface de subdivision</a:t>
            </a:r>
          </a:p>
          <a:p>
            <a:pPr eaLnBrk="1" hangingPunct="1">
              <a:lnSpc>
                <a:spcPct val="93000"/>
              </a:lnSpc>
              <a:spcBef>
                <a:spcPts val="451"/>
              </a:spcBef>
            </a:pPr>
            <a:r>
              <a:rPr lang="en-GB">
                <a:latin typeface="Arial" charset="0"/>
                <a:ea typeface="msmincho" charset="0"/>
                <a:cs typeface="msmincho" charset="0"/>
              </a:rPr>
              <a:t>Tout d’abord, qu’est ce qu’une surface de subdivision :</a:t>
            </a:r>
          </a:p>
          <a:p>
            <a:pPr eaLnBrk="1" hangingPunct="1">
              <a:lnSpc>
                <a:spcPct val="93000"/>
              </a:lnSpc>
              <a:spcBef>
                <a:spcPts val="451"/>
              </a:spcBef>
            </a:pPr>
            <a:r>
              <a:rPr lang="en-GB">
                <a:latin typeface="Arial" charset="0"/>
                <a:ea typeface="msmincho" charset="0"/>
                <a:cs typeface="msmincho" charset="0"/>
              </a:rPr>
              <a:t>C’est une surface définie par :</a:t>
            </a:r>
          </a:p>
          <a:p>
            <a:pPr eaLnBrk="1" hangingPunct="1">
              <a:lnSpc>
                <a:spcPct val="93000"/>
              </a:lnSpc>
              <a:spcBef>
                <a:spcPts val="451"/>
              </a:spcBef>
              <a:buFont typeface="Arial" charset="0"/>
              <a:buChar char="•"/>
            </a:pPr>
            <a:r>
              <a:rPr lang="en-GB">
                <a:latin typeface="Arial" charset="0"/>
                <a:ea typeface="msmincho" charset="0"/>
                <a:cs typeface="msmincho" charset="0"/>
              </a:rPr>
              <a:t>un maillage initial (assez grossier)‏</a:t>
            </a:r>
          </a:p>
          <a:p>
            <a:pPr eaLnBrk="1" hangingPunct="1">
              <a:lnSpc>
                <a:spcPct val="93000"/>
              </a:lnSpc>
              <a:spcBef>
                <a:spcPts val="451"/>
              </a:spcBef>
              <a:buFont typeface="Arial" charset="0"/>
              <a:buChar char="•"/>
            </a:pPr>
            <a:r>
              <a:rPr lang="en-GB">
                <a:latin typeface="Arial" charset="0"/>
                <a:ea typeface="msmincho" charset="0"/>
                <a:cs typeface="msmincho" charset="0"/>
              </a:rPr>
              <a:t>et un ensemble de règles de subdivision.</a:t>
            </a:r>
          </a:p>
          <a:p>
            <a:pPr eaLnBrk="1" hangingPunct="1">
              <a:lnSpc>
                <a:spcPct val="93000"/>
              </a:lnSpc>
              <a:spcBef>
                <a:spcPts val="451"/>
              </a:spcBef>
              <a:buClrTx/>
              <a:buSzTx/>
            </a:pPr>
            <a:endParaRPr lang="en-GB">
              <a:latin typeface="Arial" charset="0"/>
              <a:ea typeface="msmincho" charset="0"/>
              <a:cs typeface="msmincho"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DC835A8-8E85-4F4F-ACDC-CD9498AD3022}" type="slidenum">
              <a:rPr lang="fr-FR"/>
              <a:pPr/>
              <a:t>20</a:t>
            </a:fld>
            <a:endParaRPr lang="fr-FR"/>
          </a:p>
        </p:txBody>
      </p:sp>
      <p:sp>
        <p:nvSpPr>
          <p:cNvPr id="334849" name="Text Box 1"/>
          <p:cNvSpPr txBox="1">
            <a:spLocks noChangeArrowheads="1"/>
          </p:cNvSpPr>
          <p:nvPr/>
        </p:nvSpPr>
        <p:spPr bwMode="auto">
          <a:xfrm>
            <a:off x="1144792" y="686546"/>
            <a:ext cx="4579167" cy="3432727"/>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550" tIns="45775" rIns="91550" bIns="45775" anchor="ctr"/>
          <a:lstStyle/>
          <a:p>
            <a:endParaRPr lang="fr-FR"/>
          </a:p>
        </p:txBody>
      </p:sp>
      <p:sp>
        <p:nvSpPr>
          <p:cNvPr id="334850" name="Text Box 2"/>
          <p:cNvSpPr txBox="1">
            <a:spLocks noGrp="1" noChangeArrowheads="1"/>
          </p:cNvSpPr>
          <p:nvPr>
            <p:ph type="body"/>
          </p:nvPr>
        </p:nvSpPr>
        <p:spPr bwMode="auto">
          <a:xfrm>
            <a:off x="686875" y="4348121"/>
            <a:ext cx="5495001" cy="411927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08" tIns="57453" rIns="90108" bIns="46856"/>
          <a:lstStyle>
            <a:lvl1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9pPr>
          </a:lstStyle>
          <a:p>
            <a:pPr eaLnBrk="1" hangingPunct="1">
              <a:lnSpc>
                <a:spcPct val="93000"/>
              </a:lnSpc>
              <a:spcBef>
                <a:spcPts val="451"/>
              </a:spcBef>
            </a:pPr>
            <a:r>
              <a:rPr lang="en-GB" b="1">
                <a:latin typeface="Arial" charset="0"/>
                <a:ea typeface="msmincho" charset="0"/>
                <a:cs typeface="msmincho" charset="0"/>
              </a:rPr>
              <a:t>Surface de subdivision</a:t>
            </a:r>
          </a:p>
          <a:p>
            <a:pPr eaLnBrk="1" hangingPunct="1">
              <a:lnSpc>
                <a:spcPct val="93000"/>
              </a:lnSpc>
              <a:spcBef>
                <a:spcPts val="451"/>
              </a:spcBef>
            </a:pPr>
            <a:r>
              <a:rPr lang="en-GB">
                <a:latin typeface="Arial" charset="0"/>
                <a:ea typeface="msmincho" charset="0"/>
                <a:cs typeface="msmincho" charset="0"/>
              </a:rPr>
              <a:t>L’application des règles de subdivision permet d’obtenir un maillage plus fin à chaque itération</a:t>
            </a:r>
          </a:p>
          <a:p>
            <a:pPr eaLnBrk="1" hangingPunct="1">
              <a:lnSpc>
                <a:spcPct val="93000"/>
              </a:lnSpc>
              <a:spcBef>
                <a:spcPts val="451"/>
              </a:spcBef>
            </a:pPr>
            <a:endParaRPr lang="en-GB">
              <a:latin typeface="Arial" charset="0"/>
              <a:ea typeface="msmincho" charset="0"/>
              <a:cs typeface="msmincho"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95ACFE7-61DA-4B3C-A0F9-AB7CD7D5836E}" type="slidenum">
              <a:rPr lang="fr-FR"/>
              <a:pPr/>
              <a:t>21</a:t>
            </a:fld>
            <a:endParaRPr lang="fr-FR"/>
          </a:p>
        </p:txBody>
      </p:sp>
      <p:sp>
        <p:nvSpPr>
          <p:cNvPr id="335873" name="Text Box 1"/>
          <p:cNvSpPr txBox="1">
            <a:spLocks noChangeArrowheads="1"/>
          </p:cNvSpPr>
          <p:nvPr/>
        </p:nvSpPr>
        <p:spPr bwMode="auto">
          <a:xfrm>
            <a:off x="1144792" y="686546"/>
            <a:ext cx="4579167" cy="3432727"/>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550" tIns="45775" rIns="91550" bIns="45775" anchor="ctr"/>
          <a:lstStyle/>
          <a:p>
            <a:endParaRPr lang="fr-FR"/>
          </a:p>
        </p:txBody>
      </p:sp>
      <p:sp>
        <p:nvSpPr>
          <p:cNvPr id="335874" name="Text Box 2"/>
          <p:cNvSpPr txBox="1">
            <a:spLocks noGrp="1" noChangeArrowheads="1"/>
          </p:cNvSpPr>
          <p:nvPr>
            <p:ph type="body"/>
          </p:nvPr>
        </p:nvSpPr>
        <p:spPr bwMode="auto">
          <a:xfrm>
            <a:off x="686875" y="4348121"/>
            <a:ext cx="5495001" cy="411927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08" tIns="57453" rIns="90108" bIns="46856"/>
          <a:lstStyle>
            <a:lvl1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9pPr>
          </a:lstStyle>
          <a:p>
            <a:pPr eaLnBrk="1" hangingPunct="1">
              <a:lnSpc>
                <a:spcPct val="93000"/>
              </a:lnSpc>
              <a:spcBef>
                <a:spcPts val="451"/>
              </a:spcBef>
            </a:pPr>
            <a:r>
              <a:rPr lang="en-GB" b="1">
                <a:latin typeface="Arial" charset="0"/>
                <a:ea typeface="msmincho" charset="0"/>
                <a:cs typeface="msmincho" charset="0"/>
              </a:rPr>
              <a:t>Surface de subdivision</a:t>
            </a:r>
          </a:p>
          <a:p>
            <a:pPr eaLnBrk="1" hangingPunct="1">
              <a:lnSpc>
                <a:spcPct val="93000"/>
              </a:lnSpc>
              <a:spcBef>
                <a:spcPts val="451"/>
              </a:spcBef>
            </a:pPr>
            <a:endParaRPr lang="en-GB" b="1">
              <a:latin typeface="Arial" charset="0"/>
              <a:ea typeface="msmincho" charset="0"/>
              <a:cs typeface="msmincho"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ECB6C57-F761-46CF-8765-54B9E65123F2}" type="slidenum">
              <a:rPr lang="fr-FR"/>
              <a:pPr/>
              <a:t>22</a:t>
            </a:fld>
            <a:endParaRPr lang="fr-FR"/>
          </a:p>
        </p:txBody>
      </p:sp>
      <p:sp>
        <p:nvSpPr>
          <p:cNvPr id="336897" name="Text Box 1"/>
          <p:cNvSpPr txBox="1">
            <a:spLocks noChangeArrowheads="1"/>
          </p:cNvSpPr>
          <p:nvPr/>
        </p:nvSpPr>
        <p:spPr bwMode="auto">
          <a:xfrm>
            <a:off x="1144792" y="686546"/>
            <a:ext cx="4579167" cy="3432727"/>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550" tIns="45775" rIns="91550" bIns="45775" anchor="ctr"/>
          <a:lstStyle/>
          <a:p>
            <a:endParaRPr lang="fr-FR"/>
          </a:p>
        </p:txBody>
      </p:sp>
      <p:sp>
        <p:nvSpPr>
          <p:cNvPr id="336898" name="Text Box 2"/>
          <p:cNvSpPr txBox="1">
            <a:spLocks noGrp="1" noChangeArrowheads="1"/>
          </p:cNvSpPr>
          <p:nvPr>
            <p:ph type="body"/>
          </p:nvPr>
        </p:nvSpPr>
        <p:spPr bwMode="auto">
          <a:xfrm>
            <a:off x="686875" y="4348121"/>
            <a:ext cx="5495001" cy="411927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08" tIns="57453" rIns="90108" bIns="46856"/>
          <a:lstStyle>
            <a:lvl1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9pPr>
          </a:lstStyle>
          <a:p>
            <a:pPr eaLnBrk="1" hangingPunct="1">
              <a:lnSpc>
                <a:spcPct val="93000"/>
              </a:lnSpc>
              <a:spcBef>
                <a:spcPts val="451"/>
              </a:spcBef>
            </a:pPr>
            <a:r>
              <a:rPr lang="en-GB" b="1">
                <a:latin typeface="Arial" charset="0"/>
                <a:ea typeface="msmincho" charset="0"/>
                <a:cs typeface="msmincho" charset="0"/>
              </a:rPr>
              <a:t>Surface de subdivision</a:t>
            </a:r>
          </a:p>
          <a:p>
            <a:pPr eaLnBrk="1" hangingPunct="1">
              <a:lnSpc>
                <a:spcPct val="93000"/>
              </a:lnSpc>
              <a:spcBef>
                <a:spcPts val="451"/>
              </a:spcBef>
            </a:pPr>
            <a:r>
              <a:rPr lang="en-GB">
                <a:latin typeface="Arial" charset="0"/>
                <a:ea typeface="msmincho" charset="0"/>
                <a:cs typeface="msmincho" charset="0"/>
              </a:rPr>
              <a:t>En appliquant ces règles une infinité de fois, on obtient une surface lisse qui est la surface de subdivision.</a:t>
            </a:r>
          </a:p>
          <a:p>
            <a:pPr eaLnBrk="1" hangingPunct="1">
              <a:lnSpc>
                <a:spcPct val="93000"/>
              </a:lnSpc>
              <a:spcBef>
                <a:spcPts val="451"/>
              </a:spcBef>
            </a:pPr>
            <a:endParaRPr lang="en-GB">
              <a:latin typeface="Arial" charset="0"/>
              <a:ea typeface="msmincho" charset="0"/>
              <a:cs typeface="msmincho"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4C21290-4183-42EC-827B-F4F65ACA64E9}" type="slidenum">
              <a:rPr lang="fr-FR"/>
              <a:pPr/>
              <a:t>23</a:t>
            </a:fld>
            <a:endParaRPr lang="fr-FR"/>
          </a:p>
        </p:txBody>
      </p:sp>
      <p:sp>
        <p:nvSpPr>
          <p:cNvPr id="337921" name="Text Box 1"/>
          <p:cNvSpPr txBox="1">
            <a:spLocks noChangeArrowheads="1"/>
          </p:cNvSpPr>
          <p:nvPr/>
        </p:nvSpPr>
        <p:spPr bwMode="auto">
          <a:xfrm>
            <a:off x="1144792" y="686546"/>
            <a:ext cx="4579167" cy="3432727"/>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550" tIns="45775" rIns="91550" bIns="45775" anchor="ctr"/>
          <a:lstStyle/>
          <a:p>
            <a:endParaRPr lang="fr-FR"/>
          </a:p>
        </p:txBody>
      </p:sp>
      <p:sp>
        <p:nvSpPr>
          <p:cNvPr id="337922" name="Rectangle 2"/>
          <p:cNvSpPr txBox="1">
            <a:spLocks noGrp="1" noChangeArrowheads="1"/>
          </p:cNvSpPr>
          <p:nvPr>
            <p:ph type="body"/>
          </p:nvPr>
        </p:nvSpPr>
        <p:spPr bwMode="auto">
          <a:xfrm>
            <a:off x="709135" y="4861442"/>
            <a:ext cx="567944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B151644-4C36-4973-AB1A-2920395E272D}" type="slidenum">
              <a:rPr lang="fr-FR"/>
              <a:pPr/>
              <a:t>24</a:t>
            </a:fld>
            <a:endParaRPr lang="fr-FR"/>
          </a:p>
        </p:txBody>
      </p:sp>
      <p:sp>
        <p:nvSpPr>
          <p:cNvPr id="338945" name="Text Box 1"/>
          <p:cNvSpPr txBox="1">
            <a:spLocks noChangeArrowheads="1"/>
          </p:cNvSpPr>
          <p:nvPr/>
        </p:nvSpPr>
        <p:spPr bwMode="auto">
          <a:xfrm>
            <a:off x="1144792" y="686546"/>
            <a:ext cx="4579167" cy="3432727"/>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550" tIns="45775" rIns="91550" bIns="45775" anchor="ctr"/>
          <a:lstStyle/>
          <a:p>
            <a:endParaRPr lang="fr-FR"/>
          </a:p>
        </p:txBody>
      </p:sp>
      <p:sp>
        <p:nvSpPr>
          <p:cNvPr id="338946" name="Rectangle 2"/>
          <p:cNvSpPr txBox="1">
            <a:spLocks noGrp="1" noChangeArrowheads="1"/>
          </p:cNvSpPr>
          <p:nvPr>
            <p:ph type="body"/>
          </p:nvPr>
        </p:nvSpPr>
        <p:spPr bwMode="auto">
          <a:xfrm>
            <a:off x="709135" y="4861442"/>
            <a:ext cx="567944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EEE6FC0-98EE-4F5E-A613-02AD5ECED469}" type="slidenum">
              <a:rPr lang="fr-FR"/>
              <a:pPr/>
              <a:t>25</a:t>
            </a:fld>
            <a:endParaRPr lang="fr-FR"/>
          </a:p>
        </p:txBody>
      </p:sp>
      <p:sp>
        <p:nvSpPr>
          <p:cNvPr id="339969" name="Text Box 1"/>
          <p:cNvSpPr txBox="1">
            <a:spLocks noChangeArrowheads="1"/>
          </p:cNvSpPr>
          <p:nvPr/>
        </p:nvSpPr>
        <p:spPr bwMode="auto">
          <a:xfrm>
            <a:off x="1144792" y="686546"/>
            <a:ext cx="4579167" cy="3432727"/>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550" tIns="45775" rIns="91550" bIns="45775" anchor="ctr"/>
          <a:lstStyle/>
          <a:p>
            <a:endParaRPr lang="fr-FR"/>
          </a:p>
        </p:txBody>
      </p:sp>
      <p:sp>
        <p:nvSpPr>
          <p:cNvPr id="339970" name="Rectangle 2"/>
          <p:cNvSpPr txBox="1">
            <a:spLocks noGrp="1" noChangeArrowheads="1"/>
          </p:cNvSpPr>
          <p:nvPr>
            <p:ph type="body"/>
          </p:nvPr>
        </p:nvSpPr>
        <p:spPr bwMode="auto">
          <a:xfrm>
            <a:off x="709135" y="4861442"/>
            <a:ext cx="567944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5886FCD-647E-42EB-8E62-41AFBC12E95D}" type="slidenum">
              <a:rPr lang="fr-FR"/>
              <a:pPr/>
              <a:t>26</a:t>
            </a:fld>
            <a:endParaRPr lang="fr-FR"/>
          </a:p>
        </p:txBody>
      </p:sp>
      <p:sp>
        <p:nvSpPr>
          <p:cNvPr id="340993" name="Rectangle 1"/>
          <p:cNvSpPr txBox="1">
            <a:spLocks noGrp="1" noRot="1" noChangeAspect="1" noChangeArrowheads="1"/>
          </p:cNvSpPr>
          <p:nvPr>
            <p:ph type="sldImg"/>
          </p:nvPr>
        </p:nvSpPr>
        <p:spPr bwMode="auto">
          <a:xfrm>
            <a:off x="992188" y="777875"/>
            <a:ext cx="5114925" cy="38354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0994" name="Rectangle 2"/>
          <p:cNvSpPr txBox="1">
            <a:spLocks noGrp="1" noChangeArrowheads="1"/>
          </p:cNvSpPr>
          <p:nvPr>
            <p:ph type="body" idx="1"/>
          </p:nvPr>
        </p:nvSpPr>
        <p:spPr bwMode="auto">
          <a:xfrm>
            <a:off x="834745" y="4445065"/>
            <a:ext cx="4595067" cy="421144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A1B0C82-FE9A-429A-A643-2B86353FD80C}" type="slidenum">
              <a:rPr lang="fr-FR"/>
              <a:pPr/>
              <a:t>27</a:t>
            </a:fld>
            <a:endParaRPr lang="fr-FR"/>
          </a:p>
        </p:txBody>
      </p:sp>
      <p:sp>
        <p:nvSpPr>
          <p:cNvPr id="342017" name="Rectangle 1"/>
          <p:cNvSpPr txBox="1">
            <a:spLocks noGrp="1" noRot="1" noChangeAspect="1" noChangeArrowheads="1"/>
          </p:cNvSpPr>
          <p:nvPr>
            <p:ph type="sldImg"/>
          </p:nvPr>
        </p:nvSpPr>
        <p:spPr bwMode="auto">
          <a:xfrm>
            <a:off x="992188" y="777875"/>
            <a:ext cx="5114925" cy="38354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2018" name="Rectangle 2"/>
          <p:cNvSpPr txBox="1">
            <a:spLocks noGrp="1" noChangeArrowheads="1"/>
          </p:cNvSpPr>
          <p:nvPr>
            <p:ph type="body" idx="1"/>
          </p:nvPr>
        </p:nvSpPr>
        <p:spPr bwMode="auto">
          <a:xfrm>
            <a:off x="834745" y="4445065"/>
            <a:ext cx="4595067" cy="421144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99C1D19-D862-4F55-8D84-7FE5776E1CBE}" type="slidenum">
              <a:rPr lang="fr-FR"/>
              <a:pPr/>
              <a:t>28</a:t>
            </a:fld>
            <a:endParaRPr lang="fr-FR"/>
          </a:p>
        </p:txBody>
      </p:sp>
      <p:sp>
        <p:nvSpPr>
          <p:cNvPr id="343041" name="Rectangle 1"/>
          <p:cNvSpPr txBox="1">
            <a:spLocks noGrp="1" noRot="1" noChangeAspect="1" noChangeArrowheads="1"/>
          </p:cNvSpPr>
          <p:nvPr>
            <p:ph type="sldImg"/>
          </p:nvPr>
        </p:nvSpPr>
        <p:spPr bwMode="auto">
          <a:xfrm>
            <a:off x="992188" y="777875"/>
            <a:ext cx="5114925" cy="38354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3042" name="Rectangle 2"/>
          <p:cNvSpPr txBox="1">
            <a:spLocks noGrp="1" noChangeArrowheads="1"/>
          </p:cNvSpPr>
          <p:nvPr>
            <p:ph type="body" idx="1"/>
          </p:nvPr>
        </p:nvSpPr>
        <p:spPr bwMode="auto">
          <a:xfrm>
            <a:off x="834745" y="4445065"/>
            <a:ext cx="4595067" cy="421144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456ED1E-9CB8-4533-BACD-F6FED4F09DB9}" type="slidenum">
              <a:rPr lang="fr-FR"/>
              <a:pPr/>
              <a:t>2</a:t>
            </a:fld>
            <a:endParaRPr lang="fr-FR"/>
          </a:p>
        </p:txBody>
      </p:sp>
      <p:sp>
        <p:nvSpPr>
          <p:cNvPr id="321537" name="Rectangle 1"/>
          <p:cNvSpPr txBox="1">
            <a:spLocks noGrp="1" noRot="1" noChangeAspect="1" noChangeArrowheads="1"/>
          </p:cNvSpPr>
          <p:nvPr>
            <p:ph type="sldImg"/>
          </p:nvPr>
        </p:nvSpPr>
        <p:spPr bwMode="auto">
          <a:xfrm>
            <a:off x="992188" y="777875"/>
            <a:ext cx="5114925" cy="38354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1538" name="Rectangle 2"/>
          <p:cNvSpPr txBox="1">
            <a:spLocks noGrp="1" noChangeArrowheads="1"/>
          </p:cNvSpPr>
          <p:nvPr>
            <p:ph type="body" idx="1"/>
          </p:nvPr>
        </p:nvSpPr>
        <p:spPr bwMode="auto">
          <a:xfrm>
            <a:off x="864954" y="4940903"/>
            <a:ext cx="4762017" cy="468185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AB10BAE-EB1A-4318-A9A8-96D4A91788A5}" type="slidenum">
              <a:rPr lang="fr-FR"/>
              <a:pPr/>
              <a:t>29</a:t>
            </a:fld>
            <a:endParaRPr lang="fr-FR"/>
          </a:p>
        </p:txBody>
      </p:sp>
      <p:sp>
        <p:nvSpPr>
          <p:cNvPr id="344065" name="Rectangle 1"/>
          <p:cNvSpPr txBox="1">
            <a:spLocks noGrp="1" noRot="1" noChangeAspect="1" noChangeArrowheads="1"/>
          </p:cNvSpPr>
          <p:nvPr>
            <p:ph type="sldImg"/>
          </p:nvPr>
        </p:nvSpPr>
        <p:spPr bwMode="auto">
          <a:xfrm>
            <a:off x="992188" y="777875"/>
            <a:ext cx="5114925" cy="38354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4066" name="Rectangle 2"/>
          <p:cNvSpPr txBox="1">
            <a:spLocks noGrp="1" noChangeArrowheads="1"/>
          </p:cNvSpPr>
          <p:nvPr>
            <p:ph type="body" idx="1"/>
          </p:nvPr>
        </p:nvSpPr>
        <p:spPr bwMode="auto">
          <a:xfrm>
            <a:off x="834745" y="4445065"/>
            <a:ext cx="4595067" cy="421144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D2ED69D-4A84-4381-8CEA-5339A48A6723}" type="slidenum">
              <a:rPr lang="fr-FR"/>
              <a:pPr/>
              <a:t>30</a:t>
            </a:fld>
            <a:endParaRPr lang="fr-FR"/>
          </a:p>
        </p:txBody>
      </p:sp>
      <p:sp>
        <p:nvSpPr>
          <p:cNvPr id="345089" name="Rectangle 1"/>
          <p:cNvSpPr txBox="1">
            <a:spLocks noGrp="1" noRot="1" noChangeAspect="1" noChangeArrowheads="1"/>
          </p:cNvSpPr>
          <p:nvPr>
            <p:ph type="sldImg"/>
          </p:nvPr>
        </p:nvSpPr>
        <p:spPr bwMode="auto">
          <a:xfrm>
            <a:off x="992188" y="777875"/>
            <a:ext cx="5114925" cy="38354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5090" name="Rectangle 2"/>
          <p:cNvSpPr txBox="1">
            <a:spLocks noGrp="1" noChangeArrowheads="1"/>
          </p:cNvSpPr>
          <p:nvPr>
            <p:ph type="body" idx="1"/>
          </p:nvPr>
        </p:nvSpPr>
        <p:spPr bwMode="auto">
          <a:xfrm>
            <a:off x="834745" y="4445065"/>
            <a:ext cx="4595067" cy="421144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1E069BA-030D-4A14-BB30-829E4D2A856D}" type="slidenum">
              <a:rPr lang="fr-FR"/>
              <a:pPr/>
              <a:t>31</a:t>
            </a:fld>
            <a:endParaRPr lang="fr-FR"/>
          </a:p>
        </p:txBody>
      </p:sp>
      <p:sp>
        <p:nvSpPr>
          <p:cNvPr id="346113" name="Rectangle 1"/>
          <p:cNvSpPr txBox="1">
            <a:spLocks noGrp="1" noRot="1" noChangeAspect="1" noChangeArrowheads="1"/>
          </p:cNvSpPr>
          <p:nvPr>
            <p:ph type="sldImg"/>
          </p:nvPr>
        </p:nvSpPr>
        <p:spPr bwMode="auto">
          <a:xfrm>
            <a:off x="992188" y="777875"/>
            <a:ext cx="5114925" cy="38354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6114" name="Rectangle 2"/>
          <p:cNvSpPr txBox="1">
            <a:spLocks noGrp="1" noChangeArrowheads="1"/>
          </p:cNvSpPr>
          <p:nvPr>
            <p:ph type="body" idx="1"/>
          </p:nvPr>
        </p:nvSpPr>
        <p:spPr bwMode="auto">
          <a:xfrm>
            <a:off x="834745" y="4445065"/>
            <a:ext cx="4595067" cy="421144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334834-00EE-4714-9CE4-1F24D92C0D48}" type="slidenum">
              <a:rPr lang="fr-FR"/>
              <a:pPr/>
              <a:t>32</a:t>
            </a:fld>
            <a:endParaRPr lang="fr-FR"/>
          </a:p>
        </p:txBody>
      </p:sp>
      <p:sp>
        <p:nvSpPr>
          <p:cNvPr id="347137" name="Rectangle 1"/>
          <p:cNvSpPr txBox="1">
            <a:spLocks noGrp="1" noRot="1" noChangeAspect="1" noChangeArrowheads="1"/>
          </p:cNvSpPr>
          <p:nvPr>
            <p:ph type="sldImg"/>
          </p:nvPr>
        </p:nvSpPr>
        <p:spPr bwMode="auto">
          <a:xfrm>
            <a:off x="992188" y="777875"/>
            <a:ext cx="5114925" cy="38354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7138" name="Rectangle 2"/>
          <p:cNvSpPr txBox="1">
            <a:spLocks noGrp="1" noChangeArrowheads="1"/>
          </p:cNvSpPr>
          <p:nvPr>
            <p:ph type="body" idx="1"/>
          </p:nvPr>
        </p:nvSpPr>
        <p:spPr bwMode="auto">
          <a:xfrm>
            <a:off x="834745" y="4445065"/>
            <a:ext cx="4595067" cy="421144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BBBD074-0EAE-4AE0-85C0-445F7FF9B83F}" type="slidenum">
              <a:rPr lang="fr-FR"/>
              <a:pPr/>
              <a:t>33</a:t>
            </a:fld>
            <a:endParaRPr lang="fr-FR"/>
          </a:p>
        </p:txBody>
      </p:sp>
      <p:sp>
        <p:nvSpPr>
          <p:cNvPr id="348161" name="Rectangle 1"/>
          <p:cNvSpPr txBox="1">
            <a:spLocks noGrp="1" noRot="1" noChangeAspect="1" noChangeArrowheads="1"/>
          </p:cNvSpPr>
          <p:nvPr>
            <p:ph type="sldImg"/>
          </p:nvPr>
        </p:nvSpPr>
        <p:spPr bwMode="auto">
          <a:xfrm>
            <a:off x="992188" y="777875"/>
            <a:ext cx="5114925" cy="38354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62" name="Rectangle 2"/>
          <p:cNvSpPr txBox="1">
            <a:spLocks noGrp="1" noChangeArrowheads="1"/>
          </p:cNvSpPr>
          <p:nvPr>
            <p:ph type="body" idx="1"/>
          </p:nvPr>
        </p:nvSpPr>
        <p:spPr bwMode="auto">
          <a:xfrm>
            <a:off x="834745" y="4445065"/>
            <a:ext cx="4595067" cy="421144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C7D9990-BD94-42B0-AD1F-6A628EEDB8A1}" type="slidenum">
              <a:rPr lang="fr-FR"/>
              <a:pPr/>
              <a:t>39</a:t>
            </a:fld>
            <a:endParaRPr lang="fr-FR"/>
          </a:p>
        </p:txBody>
      </p:sp>
      <p:sp>
        <p:nvSpPr>
          <p:cNvPr id="349185" name="Text Box 1"/>
          <p:cNvSpPr txBox="1">
            <a:spLocks noChangeArrowheads="1"/>
          </p:cNvSpPr>
          <p:nvPr/>
        </p:nvSpPr>
        <p:spPr bwMode="auto">
          <a:xfrm>
            <a:off x="998513" y="772364"/>
            <a:ext cx="5102274" cy="3825267"/>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550" tIns="45775" rIns="91550" bIns="45775" anchor="ctr"/>
          <a:lstStyle/>
          <a:p>
            <a:endParaRPr lang="fr-FR"/>
          </a:p>
        </p:txBody>
      </p:sp>
      <p:sp>
        <p:nvSpPr>
          <p:cNvPr id="349186" name="Rectangle 2"/>
          <p:cNvSpPr txBox="1">
            <a:spLocks noGrp="1" noChangeArrowheads="1"/>
          </p:cNvSpPr>
          <p:nvPr>
            <p:ph type="body"/>
          </p:nvPr>
        </p:nvSpPr>
        <p:spPr bwMode="auto">
          <a:xfrm>
            <a:off x="709135" y="4861442"/>
            <a:ext cx="567944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48EA432-C872-450F-8642-AEA1A79A1C5A}" type="slidenum">
              <a:rPr lang="fr-FR"/>
              <a:pPr/>
              <a:t>40</a:t>
            </a:fld>
            <a:endParaRPr lang="fr-FR"/>
          </a:p>
        </p:txBody>
      </p:sp>
      <p:sp>
        <p:nvSpPr>
          <p:cNvPr id="352257" name="Text Box 1"/>
          <p:cNvSpPr txBox="1">
            <a:spLocks noChangeArrowheads="1"/>
          </p:cNvSpPr>
          <p:nvPr/>
        </p:nvSpPr>
        <p:spPr bwMode="auto">
          <a:xfrm>
            <a:off x="1144792" y="686546"/>
            <a:ext cx="4579167" cy="3432727"/>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550" tIns="45775" rIns="91550" bIns="45775" anchor="ctr"/>
          <a:lstStyle/>
          <a:p>
            <a:endParaRPr lang="fr-FR"/>
          </a:p>
        </p:txBody>
      </p:sp>
      <p:sp>
        <p:nvSpPr>
          <p:cNvPr id="352258" name="Text Box 2"/>
          <p:cNvSpPr txBox="1">
            <a:spLocks noGrp="1" noChangeArrowheads="1"/>
          </p:cNvSpPr>
          <p:nvPr>
            <p:ph type="body"/>
          </p:nvPr>
        </p:nvSpPr>
        <p:spPr bwMode="auto">
          <a:xfrm>
            <a:off x="686875" y="4348121"/>
            <a:ext cx="5495001" cy="411927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08" tIns="57453" rIns="90108" bIns="46856"/>
          <a:lstStyle>
            <a:lvl1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9pPr>
          </a:lstStyle>
          <a:p>
            <a:pPr eaLnBrk="1" hangingPunct="1">
              <a:lnSpc>
                <a:spcPct val="93000"/>
              </a:lnSpc>
              <a:spcBef>
                <a:spcPts val="451"/>
              </a:spcBef>
            </a:pPr>
            <a:r>
              <a:rPr lang="en-GB" b="1">
                <a:latin typeface="Arial" charset="0"/>
                <a:ea typeface="msmincho" charset="0"/>
                <a:cs typeface="msmincho" charset="0"/>
              </a:rPr>
              <a:t>This process is called adaptive or non uniform subdivision. This kind of subdivision can be subdivided in two parts: </a:t>
            </a:r>
          </a:p>
          <a:p>
            <a:pPr eaLnBrk="1" hangingPunct="1">
              <a:lnSpc>
                <a:spcPct val="93000"/>
              </a:lnSpc>
              <a:spcBef>
                <a:spcPts val="451"/>
              </a:spcBef>
            </a:pPr>
            <a:r>
              <a:rPr lang="en-GB" b="1">
                <a:latin typeface="Arial" charset="0"/>
                <a:ea typeface="msmincho" charset="0"/>
                <a:cs typeface="msmincho" charset="0"/>
              </a:rPr>
              <a:t>first, how to choose the area of the mesh to subdivide </a:t>
            </a:r>
          </a:p>
          <a:p>
            <a:pPr eaLnBrk="1" hangingPunct="1">
              <a:lnSpc>
                <a:spcPct val="93000"/>
              </a:lnSpc>
              <a:spcBef>
                <a:spcPts val="451"/>
              </a:spcBef>
            </a:pPr>
            <a:r>
              <a:rPr lang="en-GB" b="1">
                <a:latin typeface="Arial" charset="0"/>
                <a:ea typeface="msmincho" charset="0"/>
                <a:cs typeface="msmincho" charset="0"/>
              </a:rPr>
              <a:t>and then how to join the subdivided parts with the mesh remains in preserving triangular faces.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8E1E8E4-7FFD-4ABD-90CD-8AC7F35A9C2E}" type="slidenum">
              <a:rPr lang="fr-FR"/>
              <a:pPr/>
              <a:t>41</a:t>
            </a:fld>
            <a:endParaRPr lang="fr-FR"/>
          </a:p>
        </p:txBody>
      </p:sp>
      <p:sp>
        <p:nvSpPr>
          <p:cNvPr id="353281" name="Text Box 1"/>
          <p:cNvSpPr txBox="1">
            <a:spLocks noChangeArrowheads="1"/>
          </p:cNvSpPr>
          <p:nvPr/>
        </p:nvSpPr>
        <p:spPr bwMode="auto">
          <a:xfrm>
            <a:off x="1144792" y="686546"/>
            <a:ext cx="4579167" cy="3432727"/>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550" tIns="45775" rIns="91550" bIns="45775" anchor="ctr"/>
          <a:lstStyle/>
          <a:p>
            <a:endParaRPr lang="fr-FR"/>
          </a:p>
        </p:txBody>
      </p:sp>
      <p:sp>
        <p:nvSpPr>
          <p:cNvPr id="353282" name="Text Box 2"/>
          <p:cNvSpPr txBox="1">
            <a:spLocks noGrp="1" noChangeArrowheads="1"/>
          </p:cNvSpPr>
          <p:nvPr>
            <p:ph type="body"/>
          </p:nvPr>
        </p:nvSpPr>
        <p:spPr bwMode="auto">
          <a:xfrm>
            <a:off x="686875" y="4348121"/>
            <a:ext cx="5495001" cy="411927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08" tIns="57453" rIns="90108" bIns="46856"/>
          <a:lstStyle>
            <a:lvl1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9pPr>
          </a:lstStyle>
          <a:p>
            <a:pPr eaLnBrk="1" hangingPunct="1">
              <a:lnSpc>
                <a:spcPct val="93000"/>
              </a:lnSpc>
              <a:spcBef>
                <a:spcPts val="451"/>
              </a:spcBef>
            </a:pPr>
            <a:r>
              <a:rPr lang="en-GB" b="1">
                <a:latin typeface="Arial" charset="0"/>
                <a:ea typeface="msmincho" charset="0"/>
                <a:cs typeface="msmincho" charset="0"/>
              </a:rPr>
              <a:t>When the surface is adaptively subdivided, cracks can appear between subdivided and non subdivided area.</a:t>
            </a:r>
          </a:p>
          <a:p>
            <a:pPr eaLnBrk="1" hangingPunct="1">
              <a:lnSpc>
                <a:spcPct val="93000"/>
              </a:lnSpc>
              <a:spcBef>
                <a:spcPts val="451"/>
              </a:spcBef>
            </a:pPr>
            <a:r>
              <a:rPr lang="en-GB" b="1">
                <a:latin typeface="Arial" charset="0"/>
                <a:ea typeface="msmincho" charset="0"/>
                <a:cs typeface="msmincho" charset="0"/>
              </a:rPr>
              <a:t>For instance, let this be two faces of the mesh. If the face on the left is not subdivided and the other one is subdivided, a crack appears between these two faces.</a:t>
            </a:r>
          </a:p>
          <a:p>
            <a:pPr eaLnBrk="1" hangingPunct="1">
              <a:lnSpc>
                <a:spcPct val="93000"/>
              </a:lnSpc>
              <a:spcBef>
                <a:spcPts val="451"/>
              </a:spcBef>
            </a:pPr>
            <a:r>
              <a:rPr lang="en-GB" b="1">
                <a:latin typeface="Arial" charset="0"/>
                <a:ea typeface="msmincho" charset="0"/>
                <a:cs typeface="msmincho" charset="0"/>
              </a:rPr>
              <a:t>So the rules are chosen to avoid cracks.</a:t>
            </a:r>
          </a:p>
          <a:p>
            <a:pPr eaLnBrk="1" hangingPunct="1">
              <a:lnSpc>
                <a:spcPct val="93000"/>
              </a:lnSpc>
              <a:spcBef>
                <a:spcPts val="451"/>
              </a:spcBef>
            </a:pPr>
            <a:r>
              <a:rPr lang="en-GB" b="1">
                <a:latin typeface="Arial" charset="0"/>
                <a:ea typeface="msmincho" charset="0"/>
                <a:cs typeface="msmincho" charset="0"/>
              </a:rPr>
              <a:t>Moreover the number of faces of the resulting mesh should be as smaller as possible.</a:t>
            </a:r>
          </a:p>
          <a:p>
            <a:pPr eaLnBrk="1" hangingPunct="1">
              <a:lnSpc>
                <a:spcPct val="93000"/>
              </a:lnSpc>
              <a:spcBef>
                <a:spcPts val="451"/>
              </a:spcBef>
            </a:pPr>
            <a:r>
              <a:rPr lang="en-GB" b="1">
                <a:latin typeface="Arial" charset="0"/>
                <a:ea typeface="msmincho" charset="0"/>
                <a:cs typeface="msmincho" charset="0"/>
              </a:rPr>
              <a:t>But the generating mesh is wished progressif to keep a smooth surface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7141FEA-A46C-4641-9C92-CAD7AF4AE4B1}" type="slidenum">
              <a:rPr lang="fr-FR"/>
              <a:pPr/>
              <a:t>42</a:t>
            </a:fld>
            <a:endParaRPr lang="fr-FR"/>
          </a:p>
        </p:txBody>
      </p:sp>
      <p:sp>
        <p:nvSpPr>
          <p:cNvPr id="354305" name="Text Box 1"/>
          <p:cNvSpPr txBox="1">
            <a:spLocks noChangeArrowheads="1"/>
          </p:cNvSpPr>
          <p:nvPr/>
        </p:nvSpPr>
        <p:spPr bwMode="auto">
          <a:xfrm>
            <a:off x="1144792" y="686546"/>
            <a:ext cx="4579167" cy="3432727"/>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550" tIns="45775" rIns="91550" bIns="45775" anchor="ctr"/>
          <a:lstStyle/>
          <a:p>
            <a:endParaRPr lang="fr-FR"/>
          </a:p>
        </p:txBody>
      </p:sp>
      <p:sp>
        <p:nvSpPr>
          <p:cNvPr id="354306" name="Text Box 2"/>
          <p:cNvSpPr txBox="1">
            <a:spLocks noGrp="1" noChangeArrowheads="1"/>
          </p:cNvSpPr>
          <p:nvPr>
            <p:ph type="body"/>
          </p:nvPr>
        </p:nvSpPr>
        <p:spPr bwMode="auto">
          <a:xfrm>
            <a:off x="686875" y="4348121"/>
            <a:ext cx="5495001" cy="411927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08" tIns="57453" rIns="90108" bIns="46856"/>
          <a:lstStyle>
            <a:lvl1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9pPr>
          </a:lstStyle>
          <a:p>
            <a:pPr eaLnBrk="1" hangingPunct="1">
              <a:lnSpc>
                <a:spcPct val="93000"/>
              </a:lnSpc>
              <a:spcBef>
                <a:spcPts val="451"/>
              </a:spcBef>
            </a:pPr>
            <a:r>
              <a:rPr lang="en-GB" b="1">
                <a:latin typeface="Arial" charset="0"/>
                <a:ea typeface="msmincho" charset="0"/>
                <a:cs typeface="msmincho" charset="0"/>
              </a:rPr>
              <a:t>The generated meshes are satisfying as you can see on this example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B27594A-7414-4332-AC1B-312105E73E39}" type="slidenum">
              <a:rPr lang="fr-FR"/>
              <a:pPr/>
              <a:t>4</a:t>
            </a:fld>
            <a:endParaRPr lang="fr-FR"/>
          </a:p>
        </p:txBody>
      </p:sp>
      <p:sp>
        <p:nvSpPr>
          <p:cNvPr id="322561" name="Text Box 1"/>
          <p:cNvSpPr txBox="1">
            <a:spLocks noChangeArrowheads="1"/>
          </p:cNvSpPr>
          <p:nvPr/>
        </p:nvSpPr>
        <p:spPr bwMode="auto">
          <a:xfrm>
            <a:off x="1036673" y="778721"/>
            <a:ext cx="5021184" cy="38363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550" tIns="45775" rIns="91550" bIns="45775" anchor="ctr"/>
          <a:lstStyle/>
          <a:p>
            <a:endParaRPr lang="fr-FR"/>
          </a:p>
        </p:txBody>
      </p:sp>
      <p:sp>
        <p:nvSpPr>
          <p:cNvPr id="322562" name="Rectangle 2"/>
          <p:cNvSpPr txBox="1">
            <a:spLocks noGrp="1" noChangeArrowheads="1"/>
          </p:cNvSpPr>
          <p:nvPr>
            <p:ph type="body"/>
          </p:nvPr>
        </p:nvSpPr>
        <p:spPr bwMode="auto">
          <a:xfrm>
            <a:off x="709135" y="4861442"/>
            <a:ext cx="567944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999C043-7267-4A4E-8E73-DCAC838A9EE5}" type="slidenum">
              <a:rPr lang="fr-FR"/>
              <a:pPr/>
              <a:t>5</a:t>
            </a:fld>
            <a:endParaRPr lang="fr-FR"/>
          </a:p>
        </p:txBody>
      </p:sp>
      <p:sp>
        <p:nvSpPr>
          <p:cNvPr id="323585" name="Rectangle 1"/>
          <p:cNvSpPr txBox="1">
            <a:spLocks noGrp="1" noRot="1" noChangeAspect="1" noChangeArrowheads="1"/>
          </p:cNvSpPr>
          <p:nvPr>
            <p:ph type="sldImg"/>
          </p:nvPr>
        </p:nvSpPr>
        <p:spPr bwMode="auto">
          <a:xfrm>
            <a:off x="992188" y="777875"/>
            <a:ext cx="5114925" cy="38354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3586" name="Rectangle 2"/>
          <p:cNvSpPr txBox="1">
            <a:spLocks noGrp="1" noChangeArrowheads="1"/>
          </p:cNvSpPr>
          <p:nvPr>
            <p:ph type="body" idx="1"/>
          </p:nvPr>
        </p:nvSpPr>
        <p:spPr bwMode="auto">
          <a:xfrm>
            <a:off x="834745" y="4445065"/>
            <a:ext cx="4595067" cy="421144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401E524-024B-46F8-88C0-37A827982DBD}" type="slidenum">
              <a:rPr lang="fr-FR"/>
              <a:pPr/>
              <a:t>6</a:t>
            </a:fld>
            <a:endParaRPr lang="fr-FR"/>
          </a:p>
        </p:txBody>
      </p:sp>
      <p:sp>
        <p:nvSpPr>
          <p:cNvPr id="327681" name="Text Box 1"/>
          <p:cNvSpPr txBox="1">
            <a:spLocks noChangeArrowheads="1"/>
          </p:cNvSpPr>
          <p:nvPr/>
        </p:nvSpPr>
        <p:spPr bwMode="auto">
          <a:xfrm>
            <a:off x="1144792" y="686546"/>
            <a:ext cx="4579167" cy="3432727"/>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550" tIns="45775" rIns="91550" bIns="45775" anchor="ctr"/>
          <a:lstStyle/>
          <a:p>
            <a:endParaRPr lang="fr-FR"/>
          </a:p>
        </p:txBody>
      </p:sp>
      <p:sp>
        <p:nvSpPr>
          <p:cNvPr id="327682" name="Rectangle 2"/>
          <p:cNvSpPr txBox="1">
            <a:spLocks noGrp="1" noChangeArrowheads="1"/>
          </p:cNvSpPr>
          <p:nvPr>
            <p:ph type="body"/>
          </p:nvPr>
        </p:nvSpPr>
        <p:spPr bwMode="auto">
          <a:xfrm>
            <a:off x="709135" y="4861442"/>
            <a:ext cx="567944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A27DE71-C257-48DD-B7F5-2E2CAB31ED6A}" type="slidenum">
              <a:rPr lang="fr-FR"/>
              <a:pPr/>
              <a:t>7</a:t>
            </a:fld>
            <a:endParaRPr lang="fr-FR"/>
          </a:p>
        </p:txBody>
      </p:sp>
      <p:sp>
        <p:nvSpPr>
          <p:cNvPr id="328705" name="Text Box 1"/>
          <p:cNvSpPr txBox="1">
            <a:spLocks noChangeArrowheads="1"/>
          </p:cNvSpPr>
          <p:nvPr/>
        </p:nvSpPr>
        <p:spPr bwMode="auto">
          <a:xfrm>
            <a:off x="1144792" y="686546"/>
            <a:ext cx="4579167" cy="3432727"/>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550" tIns="45775" rIns="91550" bIns="45775" anchor="ctr"/>
          <a:lstStyle/>
          <a:p>
            <a:endParaRPr lang="fr-FR"/>
          </a:p>
        </p:txBody>
      </p:sp>
      <p:sp>
        <p:nvSpPr>
          <p:cNvPr id="328706" name="Rectangle 2"/>
          <p:cNvSpPr txBox="1">
            <a:spLocks noGrp="1" noChangeArrowheads="1"/>
          </p:cNvSpPr>
          <p:nvPr>
            <p:ph type="body"/>
          </p:nvPr>
        </p:nvSpPr>
        <p:spPr bwMode="auto">
          <a:xfrm>
            <a:off x="686876" y="4348121"/>
            <a:ext cx="5493411" cy="411927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CAAFA7A-73E2-423E-96DA-0EBFB83D5C47}" type="slidenum">
              <a:rPr lang="fr-FR"/>
              <a:pPr/>
              <a:t>13</a:t>
            </a:fld>
            <a:endParaRPr lang="fr-FR"/>
          </a:p>
        </p:txBody>
      </p:sp>
      <p:sp>
        <p:nvSpPr>
          <p:cNvPr id="329729" name="Text Box 1"/>
          <p:cNvSpPr txBox="1">
            <a:spLocks noChangeArrowheads="1"/>
          </p:cNvSpPr>
          <p:nvPr/>
        </p:nvSpPr>
        <p:spPr bwMode="auto">
          <a:xfrm>
            <a:off x="1144792" y="686546"/>
            <a:ext cx="4579167" cy="3432727"/>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550" tIns="45775" rIns="91550" bIns="45775" anchor="ctr"/>
          <a:lstStyle/>
          <a:p>
            <a:endParaRPr lang="fr-FR"/>
          </a:p>
        </p:txBody>
      </p:sp>
      <p:sp>
        <p:nvSpPr>
          <p:cNvPr id="329730" name="Rectangle 2"/>
          <p:cNvSpPr txBox="1">
            <a:spLocks noGrp="1" noChangeArrowheads="1"/>
          </p:cNvSpPr>
          <p:nvPr>
            <p:ph type="body"/>
          </p:nvPr>
        </p:nvSpPr>
        <p:spPr bwMode="auto">
          <a:xfrm>
            <a:off x="709135" y="4861442"/>
            <a:ext cx="567944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BD118EF-0F94-4820-AE20-099997AA7F57}" type="slidenum">
              <a:rPr lang="fr-FR"/>
              <a:pPr/>
              <a:t>14</a:t>
            </a:fld>
            <a:endParaRPr lang="fr-FR"/>
          </a:p>
        </p:txBody>
      </p:sp>
      <p:sp>
        <p:nvSpPr>
          <p:cNvPr id="330753" name="Text Box 1"/>
          <p:cNvSpPr txBox="1">
            <a:spLocks noChangeArrowheads="1"/>
          </p:cNvSpPr>
          <p:nvPr/>
        </p:nvSpPr>
        <p:spPr bwMode="auto">
          <a:xfrm>
            <a:off x="1144792" y="686546"/>
            <a:ext cx="4579167" cy="3432727"/>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550" tIns="45775" rIns="91550" bIns="45775" anchor="ctr"/>
          <a:lstStyle/>
          <a:p>
            <a:endParaRPr lang="fr-FR"/>
          </a:p>
        </p:txBody>
      </p:sp>
      <p:sp>
        <p:nvSpPr>
          <p:cNvPr id="330754" name="Rectangle 2"/>
          <p:cNvSpPr txBox="1">
            <a:spLocks noGrp="1" noChangeArrowheads="1"/>
          </p:cNvSpPr>
          <p:nvPr>
            <p:ph type="body"/>
          </p:nvPr>
        </p:nvSpPr>
        <p:spPr bwMode="auto">
          <a:xfrm>
            <a:off x="709135" y="4861442"/>
            <a:ext cx="567944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FFC386E-5394-4117-B538-DDD86E6E5960}" type="slidenum">
              <a:rPr lang="fr-FR"/>
              <a:pPr/>
              <a:t>15</a:t>
            </a:fld>
            <a:endParaRPr lang="fr-FR"/>
          </a:p>
        </p:txBody>
      </p:sp>
      <p:sp>
        <p:nvSpPr>
          <p:cNvPr id="331777" name="Text Box 1"/>
          <p:cNvSpPr txBox="1">
            <a:spLocks noChangeArrowheads="1"/>
          </p:cNvSpPr>
          <p:nvPr/>
        </p:nvSpPr>
        <p:spPr bwMode="auto">
          <a:xfrm>
            <a:off x="1144792" y="686546"/>
            <a:ext cx="4579167" cy="3432727"/>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550" tIns="45775" rIns="91550" bIns="45775" anchor="ctr"/>
          <a:lstStyle/>
          <a:p>
            <a:endParaRPr lang="fr-FR"/>
          </a:p>
        </p:txBody>
      </p:sp>
      <p:sp>
        <p:nvSpPr>
          <p:cNvPr id="331778" name="Rectangle 2"/>
          <p:cNvSpPr txBox="1">
            <a:spLocks noGrp="1" noChangeArrowheads="1"/>
          </p:cNvSpPr>
          <p:nvPr>
            <p:ph type="body"/>
          </p:nvPr>
        </p:nvSpPr>
        <p:spPr bwMode="auto">
          <a:xfrm>
            <a:off x="709135" y="4861442"/>
            <a:ext cx="567944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D3B130-7DAF-4D74-97F4-4B0E60948681}"/>
              </a:ext>
            </a:extLst>
          </p:cNvPr>
          <p:cNvSpPr>
            <a:spLocks noGrp="1"/>
          </p:cNvSpPr>
          <p:nvPr>
            <p:ph type="ctrTitle"/>
          </p:nvPr>
        </p:nvSpPr>
        <p:spPr>
          <a:xfrm>
            <a:off x="1143000" y="1122363"/>
            <a:ext cx="6858000" cy="2387600"/>
          </a:xfrm>
        </p:spPr>
        <p:txBody>
          <a:bodyPr anchor="b"/>
          <a:lstStyle>
            <a:lvl1pPr algn="ctr">
              <a:defRPr sz="4500"/>
            </a:lvl1pPr>
          </a:lstStyle>
          <a:p>
            <a:r>
              <a:rPr lang="fr-FR"/>
              <a:t>Modifiez le style du titre</a:t>
            </a:r>
          </a:p>
        </p:txBody>
      </p:sp>
      <p:sp>
        <p:nvSpPr>
          <p:cNvPr id="3" name="Sous-titre 2">
            <a:extLst>
              <a:ext uri="{FF2B5EF4-FFF2-40B4-BE49-F238E27FC236}">
                <a16:creationId xmlns:a16="http://schemas.microsoft.com/office/drawing/2014/main" id="{C9C883E2-9F76-4F24-B940-235AB06E378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F2FD8D9D-2D75-4B5B-8184-41661BBE09ED}"/>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D88CF158-2506-4BB1-BAFF-3FEEC03EA8A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C3EFA25-21D4-4B74-9613-C25B639C5BCC}"/>
              </a:ext>
            </a:extLst>
          </p:cNvPr>
          <p:cNvSpPr>
            <a:spLocks noGrp="1"/>
          </p:cNvSpPr>
          <p:nvPr>
            <p:ph type="sldNum" sz="quarter" idx="12"/>
          </p:nvPr>
        </p:nvSpPr>
        <p:spPr/>
        <p:txBody>
          <a:bodyPr/>
          <a:lstStyle/>
          <a:p>
            <a:fld id="{785B9C48-C7FF-4C44-82B8-C7F1FD1C6419}" type="slidenum">
              <a:rPr lang="fr-FR" smtClean="0"/>
              <a:pPr/>
              <a:t>‹N°›</a:t>
            </a:fld>
            <a:endParaRPr lang="fr-FR"/>
          </a:p>
        </p:txBody>
      </p:sp>
    </p:spTree>
    <p:extLst>
      <p:ext uri="{BB962C8B-B14F-4D97-AF65-F5344CB8AC3E}">
        <p14:creationId xmlns:p14="http://schemas.microsoft.com/office/powerpoint/2010/main" val="2097951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C59698-854B-4FC0-8EAA-0FEEC757E611}"/>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E75F1E60-F555-4BBC-80EA-A2DD3D082BBF}"/>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F09BC40-7C05-41E4-9BCC-8388247A17EC}"/>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038FF4D5-82FB-468B-8320-F16912F68AF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9E4323F-3805-49D6-8B60-D5C7912B38D6}"/>
              </a:ext>
            </a:extLst>
          </p:cNvPr>
          <p:cNvSpPr>
            <a:spLocks noGrp="1"/>
          </p:cNvSpPr>
          <p:nvPr>
            <p:ph type="sldNum" sz="quarter" idx="12"/>
          </p:nvPr>
        </p:nvSpPr>
        <p:spPr/>
        <p:txBody>
          <a:bodyPr/>
          <a:lstStyle/>
          <a:p>
            <a:fld id="{66ED2F38-5ED8-42B1-A8E7-57B2CCDA1EE2}" type="slidenum">
              <a:rPr lang="fr-FR" smtClean="0"/>
              <a:pPr/>
              <a:t>‹N°›</a:t>
            </a:fld>
            <a:endParaRPr lang="fr-FR"/>
          </a:p>
        </p:txBody>
      </p:sp>
    </p:spTree>
    <p:extLst>
      <p:ext uri="{BB962C8B-B14F-4D97-AF65-F5344CB8AC3E}">
        <p14:creationId xmlns:p14="http://schemas.microsoft.com/office/powerpoint/2010/main" val="4289421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CDC18E9A-B846-48CF-8C10-DEA8788FB8E3}"/>
              </a:ext>
            </a:extLst>
          </p:cNvPr>
          <p:cNvSpPr>
            <a:spLocks noGrp="1"/>
          </p:cNvSpPr>
          <p:nvPr>
            <p:ph type="title" orient="vert"/>
          </p:nvPr>
        </p:nvSpPr>
        <p:spPr>
          <a:xfrm>
            <a:off x="6543675" y="365125"/>
            <a:ext cx="1971675"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A166266F-270D-4A9F-957E-3627710CB6CC}"/>
              </a:ext>
            </a:extLst>
          </p:cNvPr>
          <p:cNvSpPr>
            <a:spLocks noGrp="1"/>
          </p:cNvSpPr>
          <p:nvPr>
            <p:ph type="body" orient="vert" idx="1"/>
          </p:nvPr>
        </p:nvSpPr>
        <p:spPr>
          <a:xfrm>
            <a:off x="628650" y="365125"/>
            <a:ext cx="5800725"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6F2CEB7-A29C-42BE-8A20-44C54BF396B0}"/>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587826C-6DE1-4366-9473-90F3F16E0B5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F8D1B91-1163-4C27-8C11-7A4ED10CD46B}"/>
              </a:ext>
            </a:extLst>
          </p:cNvPr>
          <p:cNvSpPr>
            <a:spLocks noGrp="1"/>
          </p:cNvSpPr>
          <p:nvPr>
            <p:ph type="sldNum" sz="quarter" idx="12"/>
          </p:nvPr>
        </p:nvSpPr>
        <p:spPr/>
        <p:txBody>
          <a:bodyPr/>
          <a:lstStyle/>
          <a:p>
            <a:fld id="{7B1C0BC9-FB7B-4DC7-86A5-9C5B68043DA3}" type="slidenum">
              <a:rPr lang="fr-FR" smtClean="0"/>
              <a:pPr/>
              <a:t>‹N°›</a:t>
            </a:fld>
            <a:endParaRPr lang="fr-FR"/>
          </a:p>
        </p:txBody>
      </p:sp>
    </p:spTree>
    <p:extLst>
      <p:ext uri="{BB962C8B-B14F-4D97-AF65-F5344CB8AC3E}">
        <p14:creationId xmlns:p14="http://schemas.microsoft.com/office/powerpoint/2010/main" val="2959158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28013" cy="1143000"/>
          </a:xfrm>
        </p:spPr>
        <p:txBody>
          <a:bodyPr/>
          <a:lstStyle/>
          <a:p>
            <a:r>
              <a:rPr lang="fr-FR"/>
              <a:t>Modifiez le style du titre</a:t>
            </a:r>
          </a:p>
        </p:txBody>
      </p:sp>
      <p:sp>
        <p:nvSpPr>
          <p:cNvPr id="3" name="Espace réservé de la date 2"/>
          <p:cNvSpPr>
            <a:spLocks noGrp="1"/>
          </p:cNvSpPr>
          <p:nvPr>
            <p:ph type="dt" idx="10"/>
          </p:nvPr>
        </p:nvSpPr>
        <p:spPr>
          <a:xfrm>
            <a:off x="457200" y="6246813"/>
            <a:ext cx="2128838" cy="471487"/>
          </a:xfrm>
        </p:spPr>
        <p:txBody>
          <a:bodyPr/>
          <a:lstStyle>
            <a:lvl1pPr>
              <a:defRPr/>
            </a:lvl1pPr>
          </a:lstStyle>
          <a:p>
            <a:endParaRPr lang="fr-FR"/>
          </a:p>
        </p:txBody>
      </p:sp>
      <p:sp>
        <p:nvSpPr>
          <p:cNvPr id="4" name="Espace réservé du numéro de diapositive 3"/>
          <p:cNvSpPr>
            <a:spLocks noGrp="1"/>
          </p:cNvSpPr>
          <p:nvPr>
            <p:ph type="sldNum" idx="11"/>
          </p:nvPr>
        </p:nvSpPr>
        <p:spPr>
          <a:xfrm>
            <a:off x="6556375" y="6246813"/>
            <a:ext cx="2128838" cy="471487"/>
          </a:xfrm>
        </p:spPr>
        <p:txBody>
          <a:bodyPr/>
          <a:lstStyle>
            <a:lvl1pPr>
              <a:defRPr/>
            </a:lvl1pPr>
          </a:lstStyle>
          <a:p>
            <a:fld id="{E9640548-DF96-45B8-89C3-1FC0D30B5647}" type="slidenum">
              <a:rPr lang="fr-FR"/>
              <a:pPr/>
              <a:t>‹N°›</a:t>
            </a:fld>
            <a:endParaRPr lang="fr-FR"/>
          </a:p>
        </p:txBody>
      </p:sp>
    </p:spTree>
    <p:extLst>
      <p:ext uri="{BB962C8B-B14F-4D97-AF65-F5344CB8AC3E}">
        <p14:creationId xmlns:p14="http://schemas.microsoft.com/office/powerpoint/2010/main" val="3423349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re. Text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28013" cy="1143000"/>
          </a:xfrm>
        </p:spPr>
        <p:txBody>
          <a:bodyPr/>
          <a:lstStyle/>
          <a:p>
            <a:r>
              <a:rPr lang="fr-FR"/>
              <a:t>Modifiez le style du titre</a:t>
            </a:r>
          </a:p>
        </p:txBody>
      </p:sp>
      <p:sp>
        <p:nvSpPr>
          <p:cNvPr id="3" name="Espace réservé du texte 2"/>
          <p:cNvSpPr>
            <a:spLocks noGrp="1"/>
          </p:cNvSpPr>
          <p:nvPr>
            <p:ph type="body" sz="half" idx="1"/>
          </p:nvPr>
        </p:nvSpPr>
        <p:spPr>
          <a:xfrm>
            <a:off x="457200" y="1604963"/>
            <a:ext cx="4037013" cy="4524375"/>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6613" y="1604963"/>
            <a:ext cx="4038600" cy="4524375"/>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idx="10"/>
          </p:nvPr>
        </p:nvSpPr>
        <p:spPr>
          <a:xfrm>
            <a:off x="457200" y="6246813"/>
            <a:ext cx="2128838" cy="471487"/>
          </a:xfrm>
        </p:spPr>
        <p:txBody>
          <a:bodyPr/>
          <a:lstStyle>
            <a:lvl1pPr>
              <a:defRPr/>
            </a:lvl1pPr>
          </a:lstStyle>
          <a:p>
            <a:endParaRPr lang="fr-FR"/>
          </a:p>
        </p:txBody>
      </p:sp>
      <p:sp>
        <p:nvSpPr>
          <p:cNvPr id="6" name="Espace réservé du numéro de diapositive 5"/>
          <p:cNvSpPr>
            <a:spLocks noGrp="1"/>
          </p:cNvSpPr>
          <p:nvPr>
            <p:ph type="sldNum" idx="11"/>
          </p:nvPr>
        </p:nvSpPr>
        <p:spPr>
          <a:xfrm>
            <a:off x="6556375" y="6246813"/>
            <a:ext cx="2128838" cy="471487"/>
          </a:xfrm>
        </p:spPr>
        <p:txBody>
          <a:bodyPr/>
          <a:lstStyle>
            <a:lvl1pPr>
              <a:defRPr/>
            </a:lvl1pPr>
          </a:lstStyle>
          <a:p>
            <a:fld id="{D73B9535-99D5-4F20-88FB-86F2A2E4BF7A}" type="slidenum">
              <a:rPr lang="fr-FR"/>
              <a:pPr/>
              <a:t>‹N°›</a:t>
            </a:fld>
            <a:endParaRPr lang="fr-FR"/>
          </a:p>
        </p:txBody>
      </p:sp>
    </p:spTree>
    <p:extLst>
      <p:ext uri="{BB962C8B-B14F-4D97-AF65-F5344CB8AC3E}">
        <p14:creationId xmlns:p14="http://schemas.microsoft.com/office/powerpoint/2010/main" val="39163406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cSld name="Titre. Texte et image de la bibliothèqu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28013" cy="1143000"/>
          </a:xfrm>
        </p:spPr>
        <p:txBody>
          <a:bodyPr/>
          <a:lstStyle/>
          <a:p>
            <a:r>
              <a:rPr lang="fr-FR"/>
              <a:t>Modifiez le style du titre</a:t>
            </a:r>
          </a:p>
        </p:txBody>
      </p:sp>
      <p:sp>
        <p:nvSpPr>
          <p:cNvPr id="3" name="Espace réservé du texte 2"/>
          <p:cNvSpPr>
            <a:spLocks noGrp="1"/>
          </p:cNvSpPr>
          <p:nvPr>
            <p:ph type="body" sz="half" idx="1"/>
          </p:nvPr>
        </p:nvSpPr>
        <p:spPr>
          <a:xfrm>
            <a:off x="457200" y="1604963"/>
            <a:ext cx="4037013" cy="4524375"/>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image de la bibliothèque 3"/>
          <p:cNvSpPr>
            <a:spLocks noGrp="1"/>
          </p:cNvSpPr>
          <p:nvPr>
            <p:ph type="clipArt" sz="half" idx="2"/>
          </p:nvPr>
        </p:nvSpPr>
        <p:spPr>
          <a:xfrm>
            <a:off x="4646613" y="1604963"/>
            <a:ext cx="4038600" cy="4524375"/>
          </a:xfrm>
        </p:spPr>
        <p:txBody>
          <a:bodyPr/>
          <a:lstStyle/>
          <a:p>
            <a:endParaRPr lang="fr-FR"/>
          </a:p>
        </p:txBody>
      </p:sp>
      <p:sp>
        <p:nvSpPr>
          <p:cNvPr id="5" name="Espace réservé de la date 4"/>
          <p:cNvSpPr>
            <a:spLocks noGrp="1"/>
          </p:cNvSpPr>
          <p:nvPr>
            <p:ph type="dt" idx="10"/>
          </p:nvPr>
        </p:nvSpPr>
        <p:spPr>
          <a:xfrm>
            <a:off x="457200" y="6246813"/>
            <a:ext cx="2128838" cy="471487"/>
          </a:xfrm>
        </p:spPr>
        <p:txBody>
          <a:bodyPr/>
          <a:lstStyle>
            <a:lvl1pPr>
              <a:defRPr/>
            </a:lvl1pPr>
          </a:lstStyle>
          <a:p>
            <a:endParaRPr lang="fr-FR"/>
          </a:p>
        </p:txBody>
      </p:sp>
      <p:sp>
        <p:nvSpPr>
          <p:cNvPr id="6" name="Espace réservé du numéro de diapositive 5"/>
          <p:cNvSpPr>
            <a:spLocks noGrp="1"/>
          </p:cNvSpPr>
          <p:nvPr>
            <p:ph type="sldNum" idx="11"/>
          </p:nvPr>
        </p:nvSpPr>
        <p:spPr>
          <a:xfrm>
            <a:off x="6556375" y="6246813"/>
            <a:ext cx="2128838" cy="471487"/>
          </a:xfrm>
        </p:spPr>
        <p:txBody>
          <a:bodyPr/>
          <a:lstStyle>
            <a:lvl1pPr>
              <a:defRPr/>
            </a:lvl1pPr>
          </a:lstStyle>
          <a:p>
            <a:fld id="{E1F29153-808B-49D2-A72F-7EB93A3FF3C5}" type="slidenum">
              <a:rPr lang="fr-FR"/>
              <a:pPr/>
              <a:t>‹N°›</a:t>
            </a:fld>
            <a:endParaRPr lang="fr-FR"/>
          </a:p>
        </p:txBody>
      </p:sp>
    </p:spTree>
    <p:extLst>
      <p:ext uri="{BB962C8B-B14F-4D97-AF65-F5344CB8AC3E}">
        <p14:creationId xmlns:p14="http://schemas.microsoft.com/office/powerpoint/2010/main" val="3189181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6B57E8-A307-4F94-9F6D-0DAB83A0F6E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4A65A48-6830-462E-998C-DC982226B424}"/>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56706A3-DCB5-459B-8B95-75210EE4929D}"/>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5D838315-6114-4AC6-B9EE-ADB93EFF77C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A503051-2850-4E98-AC70-2B9FA205B07B}"/>
              </a:ext>
            </a:extLst>
          </p:cNvPr>
          <p:cNvSpPr>
            <a:spLocks noGrp="1"/>
          </p:cNvSpPr>
          <p:nvPr>
            <p:ph type="sldNum" sz="quarter" idx="12"/>
          </p:nvPr>
        </p:nvSpPr>
        <p:spPr/>
        <p:txBody>
          <a:bodyPr/>
          <a:lstStyle/>
          <a:p>
            <a:fld id="{C05EFB30-BC47-46DD-B9D0-656B6DC20CB9}" type="slidenum">
              <a:rPr lang="fr-FR" smtClean="0"/>
              <a:pPr/>
              <a:t>‹N°›</a:t>
            </a:fld>
            <a:endParaRPr lang="fr-FR"/>
          </a:p>
        </p:txBody>
      </p:sp>
    </p:spTree>
    <p:extLst>
      <p:ext uri="{BB962C8B-B14F-4D97-AF65-F5344CB8AC3E}">
        <p14:creationId xmlns:p14="http://schemas.microsoft.com/office/powerpoint/2010/main" val="2616051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79220B-0DB3-4FC7-8CD5-D178B9D9C88F}"/>
              </a:ext>
            </a:extLst>
          </p:cNvPr>
          <p:cNvSpPr>
            <a:spLocks noGrp="1"/>
          </p:cNvSpPr>
          <p:nvPr>
            <p:ph type="title"/>
          </p:nvPr>
        </p:nvSpPr>
        <p:spPr>
          <a:xfrm>
            <a:off x="623888" y="1709739"/>
            <a:ext cx="7886700" cy="2852737"/>
          </a:xfrm>
        </p:spPr>
        <p:txBody>
          <a:bodyPr anchor="b"/>
          <a:lstStyle>
            <a:lvl1pPr>
              <a:defRPr sz="4500"/>
            </a:lvl1pPr>
          </a:lstStyle>
          <a:p>
            <a:r>
              <a:rPr lang="fr-FR"/>
              <a:t>Modifiez le style du titre</a:t>
            </a:r>
          </a:p>
        </p:txBody>
      </p:sp>
      <p:sp>
        <p:nvSpPr>
          <p:cNvPr id="3" name="Espace réservé du texte 2">
            <a:extLst>
              <a:ext uri="{FF2B5EF4-FFF2-40B4-BE49-F238E27FC236}">
                <a16:creationId xmlns:a16="http://schemas.microsoft.com/office/drawing/2014/main" id="{7358BB74-EA7F-4EFC-BC14-1EC633BBD066}"/>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DFB24C79-758E-460F-8744-C7CC8B38B69F}"/>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4197DB7A-093E-4C7E-A056-6A5A851F2F4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9A7C65F-432C-4835-8A26-DAD65435F225}"/>
              </a:ext>
            </a:extLst>
          </p:cNvPr>
          <p:cNvSpPr>
            <a:spLocks noGrp="1"/>
          </p:cNvSpPr>
          <p:nvPr>
            <p:ph type="sldNum" sz="quarter" idx="12"/>
          </p:nvPr>
        </p:nvSpPr>
        <p:spPr/>
        <p:txBody>
          <a:bodyPr/>
          <a:lstStyle/>
          <a:p>
            <a:fld id="{A280B5C7-B11F-4A44-A94C-77447A670DEF}" type="slidenum">
              <a:rPr lang="fr-FR" smtClean="0"/>
              <a:pPr/>
              <a:t>‹N°›</a:t>
            </a:fld>
            <a:endParaRPr lang="fr-FR"/>
          </a:p>
        </p:txBody>
      </p:sp>
    </p:spTree>
    <p:extLst>
      <p:ext uri="{BB962C8B-B14F-4D97-AF65-F5344CB8AC3E}">
        <p14:creationId xmlns:p14="http://schemas.microsoft.com/office/powerpoint/2010/main" val="3837522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9EA11B-2B9C-4882-9ADD-AE20315B5DB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B9E70FD-5D7F-4DD1-8446-A790890A7AC5}"/>
              </a:ext>
            </a:extLst>
          </p:cNvPr>
          <p:cNvSpPr>
            <a:spLocks noGrp="1"/>
          </p:cNvSpPr>
          <p:nvPr>
            <p:ph sz="half" idx="1"/>
          </p:nvPr>
        </p:nvSpPr>
        <p:spPr>
          <a:xfrm>
            <a:off x="628650" y="1825625"/>
            <a:ext cx="38862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0F01110-24D3-49AC-8F3D-923A5C5CD89A}"/>
              </a:ext>
            </a:extLst>
          </p:cNvPr>
          <p:cNvSpPr>
            <a:spLocks noGrp="1"/>
          </p:cNvSpPr>
          <p:nvPr>
            <p:ph sz="half" idx="2"/>
          </p:nvPr>
        </p:nvSpPr>
        <p:spPr>
          <a:xfrm>
            <a:off x="4629150" y="1825625"/>
            <a:ext cx="38862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82AF438D-367B-44FD-80EB-D3C6A8D6428B}"/>
              </a:ext>
            </a:extLst>
          </p:cNvPr>
          <p:cNvSpPr>
            <a:spLocks noGrp="1"/>
          </p:cNvSpPr>
          <p:nvPr>
            <p:ph type="dt" sz="half" idx="10"/>
          </p:nvPr>
        </p:nvSpPr>
        <p:spPr/>
        <p:txBody>
          <a:bodyPr/>
          <a:lstStyle/>
          <a:p>
            <a:endParaRPr lang="fr-FR"/>
          </a:p>
        </p:txBody>
      </p:sp>
      <p:sp>
        <p:nvSpPr>
          <p:cNvPr id="6" name="Espace réservé du pied de page 5">
            <a:extLst>
              <a:ext uri="{FF2B5EF4-FFF2-40B4-BE49-F238E27FC236}">
                <a16:creationId xmlns:a16="http://schemas.microsoft.com/office/drawing/2014/main" id="{F516BC96-1704-4C1F-BD6D-C862EF65AA7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6DD421E-9B45-417D-8E51-76D7E46C5B36}"/>
              </a:ext>
            </a:extLst>
          </p:cNvPr>
          <p:cNvSpPr>
            <a:spLocks noGrp="1"/>
          </p:cNvSpPr>
          <p:nvPr>
            <p:ph type="sldNum" sz="quarter" idx="12"/>
          </p:nvPr>
        </p:nvSpPr>
        <p:spPr/>
        <p:txBody>
          <a:bodyPr/>
          <a:lstStyle/>
          <a:p>
            <a:fld id="{36017B19-D8DC-41CF-95D1-4CF7C87B2096}" type="slidenum">
              <a:rPr lang="fr-FR" smtClean="0"/>
              <a:pPr/>
              <a:t>‹N°›</a:t>
            </a:fld>
            <a:endParaRPr lang="fr-FR"/>
          </a:p>
        </p:txBody>
      </p:sp>
    </p:spTree>
    <p:extLst>
      <p:ext uri="{BB962C8B-B14F-4D97-AF65-F5344CB8AC3E}">
        <p14:creationId xmlns:p14="http://schemas.microsoft.com/office/powerpoint/2010/main" val="2226412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62B5B2-6225-44DA-AFE8-086F8C40CB77}"/>
              </a:ext>
            </a:extLst>
          </p:cNvPr>
          <p:cNvSpPr>
            <a:spLocks noGrp="1"/>
          </p:cNvSpPr>
          <p:nvPr>
            <p:ph type="title"/>
          </p:nvPr>
        </p:nvSpPr>
        <p:spPr>
          <a:xfrm>
            <a:off x="629841" y="365126"/>
            <a:ext cx="78867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1C1FD2A4-C905-4D97-9961-075AA677601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ED46EBBF-ECF5-47BF-A454-475D88C2D48E}"/>
              </a:ext>
            </a:extLst>
          </p:cNvPr>
          <p:cNvSpPr>
            <a:spLocks noGrp="1"/>
          </p:cNvSpPr>
          <p:nvPr>
            <p:ph sz="half" idx="2"/>
          </p:nvPr>
        </p:nvSpPr>
        <p:spPr>
          <a:xfrm>
            <a:off x="629842" y="2505075"/>
            <a:ext cx="3868340"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1490586-A7C9-4811-8945-05907D2A2BB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4CA2D1EB-2ABC-4517-A1BB-8975963F9622}"/>
              </a:ext>
            </a:extLst>
          </p:cNvPr>
          <p:cNvSpPr>
            <a:spLocks noGrp="1"/>
          </p:cNvSpPr>
          <p:nvPr>
            <p:ph sz="quarter" idx="4"/>
          </p:nvPr>
        </p:nvSpPr>
        <p:spPr>
          <a:xfrm>
            <a:off x="4629150" y="2505075"/>
            <a:ext cx="3887391"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C96D83B-1E2B-414C-AF03-67FF1F477F46}"/>
              </a:ext>
            </a:extLst>
          </p:cNvPr>
          <p:cNvSpPr>
            <a:spLocks noGrp="1"/>
          </p:cNvSpPr>
          <p:nvPr>
            <p:ph type="dt" sz="half" idx="10"/>
          </p:nvPr>
        </p:nvSpPr>
        <p:spPr/>
        <p:txBody>
          <a:bodyPr/>
          <a:lstStyle/>
          <a:p>
            <a:endParaRPr lang="fr-FR"/>
          </a:p>
        </p:txBody>
      </p:sp>
      <p:sp>
        <p:nvSpPr>
          <p:cNvPr id="8" name="Espace réservé du pied de page 7">
            <a:extLst>
              <a:ext uri="{FF2B5EF4-FFF2-40B4-BE49-F238E27FC236}">
                <a16:creationId xmlns:a16="http://schemas.microsoft.com/office/drawing/2014/main" id="{5F032C92-3BF5-4C94-BE96-F28494AF5DB5}"/>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C9CE17BD-5CD1-44C0-838B-1CDA3C1BC71D}"/>
              </a:ext>
            </a:extLst>
          </p:cNvPr>
          <p:cNvSpPr>
            <a:spLocks noGrp="1"/>
          </p:cNvSpPr>
          <p:nvPr>
            <p:ph type="sldNum" sz="quarter" idx="12"/>
          </p:nvPr>
        </p:nvSpPr>
        <p:spPr/>
        <p:txBody>
          <a:bodyPr/>
          <a:lstStyle/>
          <a:p>
            <a:fld id="{863A8E4A-F679-4F3D-9DDD-AD59BF5E28F5}" type="slidenum">
              <a:rPr lang="fr-FR" smtClean="0"/>
              <a:pPr/>
              <a:t>‹N°›</a:t>
            </a:fld>
            <a:endParaRPr lang="fr-FR"/>
          </a:p>
        </p:txBody>
      </p:sp>
    </p:spTree>
    <p:extLst>
      <p:ext uri="{BB962C8B-B14F-4D97-AF65-F5344CB8AC3E}">
        <p14:creationId xmlns:p14="http://schemas.microsoft.com/office/powerpoint/2010/main" val="1148103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6D5652-6221-436D-ADBD-416D366AA670}"/>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3F6F42F-83EC-4BAC-9DDD-DCB533836294}"/>
              </a:ext>
            </a:extLst>
          </p:cNvPr>
          <p:cNvSpPr>
            <a:spLocks noGrp="1"/>
          </p:cNvSpPr>
          <p:nvPr>
            <p:ph type="dt" sz="half" idx="10"/>
          </p:nvPr>
        </p:nvSpPr>
        <p:spPr/>
        <p:txBody>
          <a:bodyPr/>
          <a:lstStyle/>
          <a:p>
            <a:endParaRPr lang="fr-FR"/>
          </a:p>
        </p:txBody>
      </p:sp>
      <p:sp>
        <p:nvSpPr>
          <p:cNvPr id="4" name="Espace réservé du pied de page 3">
            <a:extLst>
              <a:ext uri="{FF2B5EF4-FFF2-40B4-BE49-F238E27FC236}">
                <a16:creationId xmlns:a16="http://schemas.microsoft.com/office/drawing/2014/main" id="{2EFEA14E-C180-4916-BB2B-7526F77620F9}"/>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6295F86-D438-46F8-ADDB-F57BE10973DE}"/>
              </a:ext>
            </a:extLst>
          </p:cNvPr>
          <p:cNvSpPr>
            <a:spLocks noGrp="1"/>
          </p:cNvSpPr>
          <p:nvPr>
            <p:ph type="sldNum" sz="quarter" idx="12"/>
          </p:nvPr>
        </p:nvSpPr>
        <p:spPr/>
        <p:txBody>
          <a:bodyPr/>
          <a:lstStyle/>
          <a:p>
            <a:fld id="{9870F9B3-BB43-4420-BECD-621C9AB6D8AE}" type="slidenum">
              <a:rPr lang="fr-FR" smtClean="0"/>
              <a:pPr/>
              <a:t>‹N°›</a:t>
            </a:fld>
            <a:endParaRPr lang="fr-FR"/>
          </a:p>
        </p:txBody>
      </p:sp>
    </p:spTree>
    <p:extLst>
      <p:ext uri="{BB962C8B-B14F-4D97-AF65-F5344CB8AC3E}">
        <p14:creationId xmlns:p14="http://schemas.microsoft.com/office/powerpoint/2010/main" val="3625543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80BFE95-297F-49AA-B293-49C4E2C2C659}"/>
              </a:ext>
            </a:extLst>
          </p:cNvPr>
          <p:cNvSpPr>
            <a:spLocks noGrp="1"/>
          </p:cNvSpPr>
          <p:nvPr>
            <p:ph type="dt" sz="half" idx="10"/>
          </p:nvPr>
        </p:nvSpPr>
        <p:spPr/>
        <p:txBody>
          <a:bodyPr/>
          <a:lstStyle/>
          <a:p>
            <a:endParaRPr lang="fr-FR"/>
          </a:p>
        </p:txBody>
      </p:sp>
      <p:sp>
        <p:nvSpPr>
          <p:cNvPr id="3" name="Espace réservé du pied de page 2">
            <a:extLst>
              <a:ext uri="{FF2B5EF4-FFF2-40B4-BE49-F238E27FC236}">
                <a16:creationId xmlns:a16="http://schemas.microsoft.com/office/drawing/2014/main" id="{E5D4DC07-A15F-45AD-A12A-DEF785517862}"/>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5C58150A-B3F9-46C2-A59B-B662A7902323}"/>
              </a:ext>
            </a:extLst>
          </p:cNvPr>
          <p:cNvSpPr>
            <a:spLocks noGrp="1"/>
          </p:cNvSpPr>
          <p:nvPr>
            <p:ph type="sldNum" sz="quarter" idx="12"/>
          </p:nvPr>
        </p:nvSpPr>
        <p:spPr/>
        <p:txBody>
          <a:bodyPr/>
          <a:lstStyle/>
          <a:p>
            <a:fld id="{0E1E2A71-D055-4A88-A67E-B7BE3C669D63}" type="slidenum">
              <a:rPr lang="fr-FR" smtClean="0"/>
              <a:pPr/>
              <a:t>‹N°›</a:t>
            </a:fld>
            <a:endParaRPr lang="fr-FR"/>
          </a:p>
        </p:txBody>
      </p:sp>
    </p:spTree>
    <p:extLst>
      <p:ext uri="{BB962C8B-B14F-4D97-AF65-F5344CB8AC3E}">
        <p14:creationId xmlns:p14="http://schemas.microsoft.com/office/powerpoint/2010/main" val="3702248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E78F89-6955-4EDA-BB91-124FB5C7538E}"/>
              </a:ext>
            </a:extLst>
          </p:cNvPr>
          <p:cNvSpPr>
            <a:spLocks noGrp="1"/>
          </p:cNvSpPr>
          <p:nvPr>
            <p:ph type="title"/>
          </p:nvPr>
        </p:nvSpPr>
        <p:spPr>
          <a:xfrm>
            <a:off x="629841" y="457200"/>
            <a:ext cx="2949178" cy="1600200"/>
          </a:xfrm>
        </p:spPr>
        <p:txBody>
          <a:bodyPr anchor="b"/>
          <a:lstStyle>
            <a:lvl1pPr>
              <a:defRPr sz="2400"/>
            </a:lvl1pPr>
          </a:lstStyle>
          <a:p>
            <a:r>
              <a:rPr lang="fr-FR"/>
              <a:t>Modifiez le style du titre</a:t>
            </a:r>
          </a:p>
        </p:txBody>
      </p:sp>
      <p:sp>
        <p:nvSpPr>
          <p:cNvPr id="3" name="Espace réservé du contenu 2">
            <a:extLst>
              <a:ext uri="{FF2B5EF4-FFF2-40B4-BE49-F238E27FC236}">
                <a16:creationId xmlns:a16="http://schemas.microsoft.com/office/drawing/2014/main" id="{B006E3CF-BCFD-44BB-A979-03827ED1C76D}"/>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0195E5A0-FE71-4826-807E-DC10D720BEB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8644CC5C-61FA-4913-8E50-6A833A2D20EA}"/>
              </a:ext>
            </a:extLst>
          </p:cNvPr>
          <p:cNvSpPr>
            <a:spLocks noGrp="1"/>
          </p:cNvSpPr>
          <p:nvPr>
            <p:ph type="dt" sz="half" idx="10"/>
          </p:nvPr>
        </p:nvSpPr>
        <p:spPr/>
        <p:txBody>
          <a:bodyPr/>
          <a:lstStyle/>
          <a:p>
            <a:endParaRPr lang="fr-FR"/>
          </a:p>
        </p:txBody>
      </p:sp>
      <p:sp>
        <p:nvSpPr>
          <p:cNvPr id="6" name="Espace réservé du pied de page 5">
            <a:extLst>
              <a:ext uri="{FF2B5EF4-FFF2-40B4-BE49-F238E27FC236}">
                <a16:creationId xmlns:a16="http://schemas.microsoft.com/office/drawing/2014/main" id="{EA8E95F8-D64D-4538-A246-DDD6F08BBE1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3A838FF-10D0-40B1-B411-8451D23FD2DE}"/>
              </a:ext>
            </a:extLst>
          </p:cNvPr>
          <p:cNvSpPr>
            <a:spLocks noGrp="1"/>
          </p:cNvSpPr>
          <p:nvPr>
            <p:ph type="sldNum" sz="quarter" idx="12"/>
          </p:nvPr>
        </p:nvSpPr>
        <p:spPr/>
        <p:txBody>
          <a:bodyPr/>
          <a:lstStyle/>
          <a:p>
            <a:fld id="{4C049BD0-24E8-46F4-AE62-F3661A89078E}" type="slidenum">
              <a:rPr lang="fr-FR" smtClean="0"/>
              <a:pPr/>
              <a:t>‹N°›</a:t>
            </a:fld>
            <a:endParaRPr lang="fr-FR"/>
          </a:p>
        </p:txBody>
      </p:sp>
    </p:spTree>
    <p:extLst>
      <p:ext uri="{BB962C8B-B14F-4D97-AF65-F5344CB8AC3E}">
        <p14:creationId xmlns:p14="http://schemas.microsoft.com/office/powerpoint/2010/main" val="1515908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D35CE5-6852-4494-AF38-09F3C6497A43}"/>
              </a:ext>
            </a:extLst>
          </p:cNvPr>
          <p:cNvSpPr>
            <a:spLocks noGrp="1"/>
          </p:cNvSpPr>
          <p:nvPr>
            <p:ph type="title"/>
          </p:nvPr>
        </p:nvSpPr>
        <p:spPr>
          <a:xfrm>
            <a:off x="629841" y="457200"/>
            <a:ext cx="2949178" cy="1600200"/>
          </a:xfrm>
        </p:spPr>
        <p:txBody>
          <a:bodyPr anchor="b"/>
          <a:lstStyle>
            <a:lvl1pPr>
              <a:defRPr sz="2400"/>
            </a:lvl1pPr>
          </a:lstStyle>
          <a:p>
            <a:r>
              <a:rPr lang="fr-FR"/>
              <a:t>Modifiez le style du titre</a:t>
            </a:r>
          </a:p>
        </p:txBody>
      </p:sp>
      <p:sp>
        <p:nvSpPr>
          <p:cNvPr id="3" name="Espace réservé pour une image  2">
            <a:extLst>
              <a:ext uri="{FF2B5EF4-FFF2-40B4-BE49-F238E27FC236}">
                <a16:creationId xmlns:a16="http://schemas.microsoft.com/office/drawing/2014/main" id="{3CD50F70-8D82-403C-8A99-5D07A1344F7C}"/>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r-FR"/>
          </a:p>
        </p:txBody>
      </p:sp>
      <p:sp>
        <p:nvSpPr>
          <p:cNvPr id="4" name="Espace réservé du texte 3">
            <a:extLst>
              <a:ext uri="{FF2B5EF4-FFF2-40B4-BE49-F238E27FC236}">
                <a16:creationId xmlns:a16="http://schemas.microsoft.com/office/drawing/2014/main" id="{2DEAB1B2-64D0-49C7-A124-950EE012971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0F79006C-6483-4BBF-A32D-09109ABC640B}"/>
              </a:ext>
            </a:extLst>
          </p:cNvPr>
          <p:cNvSpPr>
            <a:spLocks noGrp="1"/>
          </p:cNvSpPr>
          <p:nvPr>
            <p:ph type="dt" sz="half" idx="10"/>
          </p:nvPr>
        </p:nvSpPr>
        <p:spPr/>
        <p:txBody>
          <a:bodyPr/>
          <a:lstStyle/>
          <a:p>
            <a:endParaRPr lang="fr-FR"/>
          </a:p>
        </p:txBody>
      </p:sp>
      <p:sp>
        <p:nvSpPr>
          <p:cNvPr id="6" name="Espace réservé du pied de page 5">
            <a:extLst>
              <a:ext uri="{FF2B5EF4-FFF2-40B4-BE49-F238E27FC236}">
                <a16:creationId xmlns:a16="http://schemas.microsoft.com/office/drawing/2014/main" id="{211C5A8B-D927-41C5-9E1A-FF0FDD27F03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E177766-2134-4156-9D5A-1871A9E93AE4}"/>
              </a:ext>
            </a:extLst>
          </p:cNvPr>
          <p:cNvSpPr>
            <a:spLocks noGrp="1"/>
          </p:cNvSpPr>
          <p:nvPr>
            <p:ph type="sldNum" sz="quarter" idx="12"/>
          </p:nvPr>
        </p:nvSpPr>
        <p:spPr/>
        <p:txBody>
          <a:bodyPr/>
          <a:lstStyle/>
          <a:p>
            <a:fld id="{67B79EDA-3651-4068-A144-A727F947C37C}" type="slidenum">
              <a:rPr lang="fr-FR" smtClean="0"/>
              <a:pPr/>
              <a:t>‹N°›</a:t>
            </a:fld>
            <a:endParaRPr lang="fr-FR"/>
          </a:p>
        </p:txBody>
      </p:sp>
    </p:spTree>
    <p:extLst>
      <p:ext uri="{BB962C8B-B14F-4D97-AF65-F5344CB8AC3E}">
        <p14:creationId xmlns:p14="http://schemas.microsoft.com/office/powerpoint/2010/main" val="32166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F7995A3-BD46-434C-AC18-4705B05DEC49}"/>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461D649-5C7E-4996-9A80-87A18190F8C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30042F2-1A68-4C49-AEC2-7E2C5290654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fr-FR"/>
          </a:p>
        </p:txBody>
      </p:sp>
      <p:sp>
        <p:nvSpPr>
          <p:cNvPr id="5" name="Espace réservé du pied de page 4">
            <a:extLst>
              <a:ext uri="{FF2B5EF4-FFF2-40B4-BE49-F238E27FC236}">
                <a16:creationId xmlns:a16="http://schemas.microsoft.com/office/drawing/2014/main" id="{83B1B765-6681-453C-BA63-4879EE18BF09}"/>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F96305C5-042A-44D6-9FA7-A09D9558B3D2}"/>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0893BD-2165-4D40-93A7-9BDD60799861}" type="slidenum">
              <a:rPr lang="fr-FR" smtClean="0"/>
              <a:pPr/>
              <a:t>‹N°›</a:t>
            </a:fld>
            <a:endParaRPr lang="fr-FR"/>
          </a:p>
        </p:txBody>
      </p:sp>
    </p:spTree>
    <p:extLst>
      <p:ext uri="{BB962C8B-B14F-4D97-AF65-F5344CB8AC3E}">
        <p14:creationId xmlns:p14="http://schemas.microsoft.com/office/powerpoint/2010/main" val="66465263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3" Type="http://schemas.openxmlformats.org/officeDocument/2006/relationships/image" Target="../media/image20.wmf"/><Relationship Id="rId18" Type="http://schemas.openxmlformats.org/officeDocument/2006/relationships/image" Target="../media/image23.wmf"/><Relationship Id="rId26" Type="http://schemas.openxmlformats.org/officeDocument/2006/relationships/oleObject" Target="../embeddings/oleObject15.bin"/><Relationship Id="rId39" Type="http://schemas.openxmlformats.org/officeDocument/2006/relationships/image" Target="../media/image30.wmf"/><Relationship Id="rId21" Type="http://schemas.openxmlformats.org/officeDocument/2006/relationships/oleObject" Target="../embeddings/oleObject10.bin"/><Relationship Id="rId34" Type="http://schemas.openxmlformats.org/officeDocument/2006/relationships/oleObject" Target="../embeddings/oleObject19.bin"/><Relationship Id="rId7" Type="http://schemas.openxmlformats.org/officeDocument/2006/relationships/image" Target="../media/image17.wmf"/><Relationship Id="rId2" Type="http://schemas.openxmlformats.org/officeDocument/2006/relationships/notesSlide" Target="../notesSlides/notesSlide7.xml"/><Relationship Id="rId16" Type="http://schemas.openxmlformats.org/officeDocument/2006/relationships/oleObject" Target="../embeddings/oleObject7.bin"/><Relationship Id="rId20" Type="http://schemas.openxmlformats.org/officeDocument/2006/relationships/oleObject" Target="../embeddings/oleObject9.bin"/><Relationship Id="rId29" Type="http://schemas.openxmlformats.org/officeDocument/2006/relationships/image" Target="../media/image25.wmf"/><Relationship Id="rId41" Type="http://schemas.openxmlformats.org/officeDocument/2006/relationships/image" Target="../media/image31.wmf"/><Relationship Id="rId1" Type="http://schemas.openxmlformats.org/officeDocument/2006/relationships/slideLayout" Target="../slideLayouts/slideLayout2.xml"/><Relationship Id="rId6" Type="http://schemas.openxmlformats.org/officeDocument/2006/relationships/oleObject" Target="../embeddings/oleObject2.bin"/><Relationship Id="rId11" Type="http://schemas.openxmlformats.org/officeDocument/2006/relationships/image" Target="../media/image19.wmf"/><Relationship Id="rId24" Type="http://schemas.openxmlformats.org/officeDocument/2006/relationships/oleObject" Target="../embeddings/oleObject13.bin"/><Relationship Id="rId32" Type="http://schemas.openxmlformats.org/officeDocument/2006/relationships/oleObject" Target="../embeddings/oleObject18.bin"/><Relationship Id="rId37" Type="http://schemas.openxmlformats.org/officeDocument/2006/relationships/image" Target="../media/image29.wmf"/><Relationship Id="rId40" Type="http://schemas.openxmlformats.org/officeDocument/2006/relationships/oleObject" Target="../embeddings/oleObject22.bin"/><Relationship Id="rId5" Type="http://schemas.openxmlformats.org/officeDocument/2006/relationships/image" Target="../media/image16.wmf"/><Relationship Id="rId15" Type="http://schemas.openxmlformats.org/officeDocument/2006/relationships/image" Target="../media/image21.wmf"/><Relationship Id="rId23" Type="http://schemas.openxmlformats.org/officeDocument/2006/relationships/oleObject" Target="../embeddings/oleObject12.bin"/><Relationship Id="rId28" Type="http://schemas.openxmlformats.org/officeDocument/2006/relationships/oleObject" Target="../embeddings/oleObject16.bin"/><Relationship Id="rId36" Type="http://schemas.openxmlformats.org/officeDocument/2006/relationships/oleObject" Target="../embeddings/oleObject20.bin"/><Relationship Id="rId10" Type="http://schemas.openxmlformats.org/officeDocument/2006/relationships/oleObject" Target="../embeddings/oleObject4.bin"/><Relationship Id="rId19" Type="http://schemas.openxmlformats.org/officeDocument/2006/relationships/oleObject" Target="../embeddings/oleObject8.bin"/><Relationship Id="rId31" Type="http://schemas.openxmlformats.org/officeDocument/2006/relationships/image" Target="../media/image26.wmf"/><Relationship Id="rId4" Type="http://schemas.openxmlformats.org/officeDocument/2006/relationships/oleObject" Target="../embeddings/oleObject1.bin"/><Relationship Id="rId9" Type="http://schemas.openxmlformats.org/officeDocument/2006/relationships/image" Target="../media/image18.wmf"/><Relationship Id="rId14" Type="http://schemas.openxmlformats.org/officeDocument/2006/relationships/oleObject" Target="../embeddings/oleObject6.bin"/><Relationship Id="rId22" Type="http://schemas.openxmlformats.org/officeDocument/2006/relationships/oleObject" Target="../embeddings/oleObject11.bin"/><Relationship Id="rId27" Type="http://schemas.openxmlformats.org/officeDocument/2006/relationships/image" Target="../media/image24.wmf"/><Relationship Id="rId30" Type="http://schemas.openxmlformats.org/officeDocument/2006/relationships/oleObject" Target="../embeddings/oleObject17.bin"/><Relationship Id="rId35" Type="http://schemas.openxmlformats.org/officeDocument/2006/relationships/image" Target="../media/image28.wmf"/><Relationship Id="rId8" Type="http://schemas.openxmlformats.org/officeDocument/2006/relationships/oleObject" Target="../embeddings/oleObject3.bin"/><Relationship Id="rId3" Type="http://schemas.openxmlformats.org/officeDocument/2006/relationships/image" Target="../media/image15.png"/><Relationship Id="rId12" Type="http://schemas.openxmlformats.org/officeDocument/2006/relationships/oleObject" Target="../embeddings/oleObject5.bin"/><Relationship Id="rId17" Type="http://schemas.openxmlformats.org/officeDocument/2006/relationships/image" Target="../media/image22.wmf"/><Relationship Id="rId25" Type="http://schemas.openxmlformats.org/officeDocument/2006/relationships/oleObject" Target="../embeddings/oleObject14.bin"/><Relationship Id="rId33" Type="http://schemas.openxmlformats.org/officeDocument/2006/relationships/image" Target="../media/image27.wmf"/><Relationship Id="rId38" Type="http://schemas.openxmlformats.org/officeDocument/2006/relationships/oleObject" Target="../embeddings/oleObject21.bin"/></Relationships>
</file>

<file path=ppt/slides/_rels/slide14.xml.rels><?xml version="1.0" encoding="UTF-8" standalone="yes"?>
<Relationships xmlns="http://schemas.openxmlformats.org/package/2006/relationships"><Relationship Id="rId13" Type="http://schemas.openxmlformats.org/officeDocument/2006/relationships/oleObject" Target="../embeddings/oleObject27.bin"/><Relationship Id="rId18" Type="http://schemas.openxmlformats.org/officeDocument/2006/relationships/image" Target="../media/image22.wmf"/><Relationship Id="rId26" Type="http://schemas.openxmlformats.org/officeDocument/2006/relationships/oleObject" Target="../embeddings/oleObject33.bin"/><Relationship Id="rId21" Type="http://schemas.openxmlformats.org/officeDocument/2006/relationships/image" Target="../media/image33.wmf"/><Relationship Id="rId34" Type="http://schemas.openxmlformats.org/officeDocument/2006/relationships/oleObject" Target="../embeddings/oleObject37.bin"/><Relationship Id="rId7" Type="http://schemas.openxmlformats.org/officeDocument/2006/relationships/oleObject" Target="../embeddings/oleObject24.bin"/><Relationship Id="rId12" Type="http://schemas.openxmlformats.org/officeDocument/2006/relationships/image" Target="../media/image19.wmf"/><Relationship Id="rId17" Type="http://schemas.openxmlformats.org/officeDocument/2006/relationships/oleObject" Target="../embeddings/oleObject29.bin"/><Relationship Id="rId25" Type="http://schemas.openxmlformats.org/officeDocument/2006/relationships/image" Target="../media/image25.wmf"/><Relationship Id="rId33" Type="http://schemas.openxmlformats.org/officeDocument/2006/relationships/image" Target="../media/image29.wmf"/><Relationship Id="rId2" Type="http://schemas.openxmlformats.org/officeDocument/2006/relationships/notesSlide" Target="../notesSlides/notesSlide8.xml"/><Relationship Id="rId16" Type="http://schemas.openxmlformats.org/officeDocument/2006/relationships/image" Target="../media/image21.wmf"/><Relationship Id="rId20" Type="http://schemas.openxmlformats.org/officeDocument/2006/relationships/oleObject" Target="../embeddings/oleObject30.bin"/><Relationship Id="rId29" Type="http://schemas.openxmlformats.org/officeDocument/2006/relationships/image" Target="../media/image27.wmf"/><Relationship Id="rId1" Type="http://schemas.openxmlformats.org/officeDocument/2006/relationships/slideLayout" Target="../slideLayouts/slideLayout2.xml"/><Relationship Id="rId6" Type="http://schemas.openxmlformats.org/officeDocument/2006/relationships/image" Target="../media/image16.wmf"/><Relationship Id="rId11" Type="http://schemas.openxmlformats.org/officeDocument/2006/relationships/oleObject" Target="../embeddings/oleObject26.bin"/><Relationship Id="rId24" Type="http://schemas.openxmlformats.org/officeDocument/2006/relationships/oleObject" Target="../embeddings/oleObject32.bin"/><Relationship Id="rId32" Type="http://schemas.openxmlformats.org/officeDocument/2006/relationships/oleObject" Target="../embeddings/oleObject36.bin"/><Relationship Id="rId37" Type="http://schemas.openxmlformats.org/officeDocument/2006/relationships/image" Target="../media/image31.wmf"/><Relationship Id="rId5" Type="http://schemas.openxmlformats.org/officeDocument/2006/relationships/oleObject" Target="../embeddings/oleObject23.bin"/><Relationship Id="rId15" Type="http://schemas.openxmlformats.org/officeDocument/2006/relationships/oleObject" Target="../embeddings/oleObject28.bin"/><Relationship Id="rId23" Type="http://schemas.openxmlformats.org/officeDocument/2006/relationships/image" Target="../media/image24.wmf"/><Relationship Id="rId28" Type="http://schemas.openxmlformats.org/officeDocument/2006/relationships/oleObject" Target="../embeddings/oleObject34.bin"/><Relationship Id="rId36" Type="http://schemas.openxmlformats.org/officeDocument/2006/relationships/oleObject" Target="../embeddings/oleObject38.bin"/><Relationship Id="rId10" Type="http://schemas.openxmlformats.org/officeDocument/2006/relationships/image" Target="../media/image18.wmf"/><Relationship Id="rId19" Type="http://schemas.openxmlformats.org/officeDocument/2006/relationships/image" Target="../media/image32.png"/><Relationship Id="rId31" Type="http://schemas.openxmlformats.org/officeDocument/2006/relationships/image" Target="../media/image28.wmf"/><Relationship Id="rId4" Type="http://schemas.openxmlformats.org/officeDocument/2006/relationships/image" Target="../media/image15.png"/><Relationship Id="rId9" Type="http://schemas.openxmlformats.org/officeDocument/2006/relationships/oleObject" Target="../embeddings/oleObject25.bin"/><Relationship Id="rId14" Type="http://schemas.openxmlformats.org/officeDocument/2006/relationships/image" Target="../media/image20.wmf"/><Relationship Id="rId22" Type="http://schemas.openxmlformats.org/officeDocument/2006/relationships/oleObject" Target="../embeddings/oleObject31.bin"/><Relationship Id="rId27" Type="http://schemas.openxmlformats.org/officeDocument/2006/relationships/image" Target="../media/image26.wmf"/><Relationship Id="rId30" Type="http://schemas.openxmlformats.org/officeDocument/2006/relationships/oleObject" Target="../embeddings/oleObject35.bin"/><Relationship Id="rId35" Type="http://schemas.openxmlformats.org/officeDocument/2006/relationships/image" Target="../media/image30.wmf"/><Relationship Id="rId8" Type="http://schemas.openxmlformats.org/officeDocument/2006/relationships/image" Target="../media/image17.wmf"/><Relationship Id="rId3" Type="http://schemas.openxmlformats.org/officeDocument/2006/relationships/image" Target="../media/image23.wmf"/></Relationships>
</file>

<file path=ppt/slides/_rels/slide15.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wmf"/><Relationship Id="rId5" Type="http://schemas.openxmlformats.org/officeDocument/2006/relationships/oleObject" Target="../embeddings/oleObject39.bin"/><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23.wmf"/><Relationship Id="rId4" Type="http://schemas.openxmlformats.org/officeDocument/2006/relationships/image" Target="../media/image37.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9.wmf"/><Relationship Id="rId4" Type="http://schemas.openxmlformats.org/officeDocument/2006/relationships/oleObject" Target="../embeddings/oleObject4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1.wmf"/><Relationship Id="rId4" Type="http://schemas.openxmlformats.org/officeDocument/2006/relationships/oleObject" Target="../embeddings/oleObject42.bin"/></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43.wmf"/><Relationship Id="rId4" Type="http://schemas.openxmlformats.org/officeDocument/2006/relationships/oleObject" Target="../embeddings/oleObject43.bin"/></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45.wmf"/><Relationship Id="rId4" Type="http://schemas.openxmlformats.org/officeDocument/2006/relationships/oleObject" Target="../embeddings/oleObject44.bin"/></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412776"/>
            <a:ext cx="7772400" cy="1470025"/>
          </a:xfrm>
        </p:spPr>
        <p:txBody>
          <a:bodyPr/>
          <a:lstStyle/>
          <a:p>
            <a:r>
              <a:rPr lang="fr-FR" dirty="0"/>
              <a:t>Subdivision de maillages</a:t>
            </a:r>
          </a:p>
        </p:txBody>
      </p:sp>
      <p:sp>
        <p:nvSpPr>
          <p:cNvPr id="3" name="Sous-titre 2"/>
          <p:cNvSpPr>
            <a:spLocks noGrp="1"/>
          </p:cNvSpPr>
          <p:nvPr>
            <p:ph type="subTitle" idx="1"/>
          </p:nvPr>
        </p:nvSpPr>
        <p:spPr>
          <a:xfrm>
            <a:off x="237714" y="3623493"/>
            <a:ext cx="8685458" cy="2785864"/>
          </a:xfrm>
        </p:spPr>
        <p:txBody>
          <a:bodyPr/>
          <a:lstStyle/>
          <a:p>
            <a:r>
              <a:rPr lang="fr-FR" sz="3600" dirty="0"/>
              <a:t>G. Gesquière</a:t>
            </a:r>
          </a:p>
          <a:p>
            <a:pPr marL="342900" indent="-342900" algn="l">
              <a:buFont typeface="Arial" pitchFamily="34" charset="0"/>
              <a:buChar char="•"/>
            </a:pPr>
            <a:r>
              <a:rPr lang="fr-FR" sz="2400" dirty="0">
                <a:solidFill>
                  <a:srgbClr val="800000"/>
                </a:solidFill>
              </a:rPr>
              <a:t>Ce cours est une </a:t>
            </a:r>
            <a:r>
              <a:rPr lang="fr-FR" sz="2400" b="1" dirty="0">
                <a:solidFill>
                  <a:srgbClr val="800000"/>
                </a:solidFill>
              </a:rPr>
              <a:t>compilation </a:t>
            </a:r>
            <a:r>
              <a:rPr lang="fr-FR" sz="2400" dirty="0">
                <a:solidFill>
                  <a:srgbClr val="800000"/>
                </a:solidFill>
              </a:rPr>
              <a:t>:</a:t>
            </a:r>
          </a:p>
          <a:p>
            <a:pPr marL="800100" lvl="1" indent="-342900" algn="l">
              <a:buFont typeface="Arial" pitchFamily="34" charset="0"/>
              <a:buChar char="•"/>
            </a:pPr>
            <a:r>
              <a:rPr lang="fr-FR" sz="2000" dirty="0">
                <a:solidFill>
                  <a:srgbClr val="800000"/>
                </a:solidFill>
              </a:rPr>
              <a:t>Cours de Loïc Barthe, Modélisation géométrique (IRIT-UPS Toulouse; Equipe Vortex)</a:t>
            </a:r>
          </a:p>
          <a:p>
            <a:pPr marL="800100" lvl="1" indent="-342900" algn="l">
              <a:buFont typeface="Arial" pitchFamily="34" charset="0"/>
              <a:buChar char="•"/>
            </a:pPr>
            <a:r>
              <a:rPr lang="fr-FR" sz="2000" dirty="0">
                <a:solidFill>
                  <a:srgbClr val="800000"/>
                </a:solidFill>
              </a:rPr>
              <a:t>Cours S. </a:t>
            </a:r>
            <a:r>
              <a:rPr lang="fr-FR" sz="2000" dirty="0" err="1">
                <a:solidFill>
                  <a:srgbClr val="800000"/>
                </a:solidFill>
              </a:rPr>
              <a:t>Lanquetin</a:t>
            </a:r>
            <a:r>
              <a:rPr lang="fr-FR" sz="2000" dirty="0">
                <a:solidFill>
                  <a:srgbClr val="800000"/>
                </a:solidFill>
              </a:rPr>
              <a:t>, Université de Bourgogne</a:t>
            </a:r>
          </a:p>
          <a:p>
            <a:pPr marL="800100" lvl="1" indent="-342900" algn="l">
              <a:buFont typeface="Arial" pitchFamily="34" charset="0"/>
              <a:buChar char="•"/>
            </a:pPr>
            <a:r>
              <a:rPr lang="fr-FR" sz="2000" dirty="0">
                <a:solidFill>
                  <a:srgbClr val="800000"/>
                </a:solidFill>
              </a:rPr>
              <a:t>Cours G. Gesquière</a:t>
            </a:r>
          </a:p>
          <a:p>
            <a:pPr marL="800100" lvl="1" indent="-342900" algn="l">
              <a:buFont typeface="Arial" pitchFamily="34" charset="0"/>
              <a:buChar char="•"/>
            </a:pPr>
            <a:r>
              <a:rPr lang="fr-FR" sz="2000" dirty="0">
                <a:solidFill>
                  <a:srgbClr val="800000"/>
                </a:solidFill>
              </a:rPr>
              <a:t>Cours </a:t>
            </a:r>
            <a:r>
              <a:rPr lang="fr-FR" sz="2000" dirty="0" err="1">
                <a:solidFill>
                  <a:srgbClr val="800000"/>
                </a:solidFill>
              </a:rPr>
              <a:t>Ching-Kuang</a:t>
            </a:r>
            <a:r>
              <a:rPr lang="fr-FR" sz="2000" dirty="0">
                <a:solidFill>
                  <a:srgbClr val="800000"/>
                </a:solidFill>
              </a:rPr>
              <a:t> </a:t>
            </a:r>
            <a:r>
              <a:rPr lang="fr-FR" sz="2000" dirty="0" err="1">
                <a:solidFill>
                  <a:srgbClr val="800000"/>
                </a:solidFill>
              </a:rPr>
              <a:t>Shene</a:t>
            </a:r>
            <a:endParaRPr lang="fr-FR" sz="2000" dirty="0">
              <a:solidFill>
                <a:srgbClr val="800000"/>
              </a:solidFill>
            </a:endParaRPr>
          </a:p>
        </p:txBody>
      </p:sp>
      <p:pic>
        <p:nvPicPr>
          <p:cNvPr id="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2083" t="16667" r="54473" b="71658"/>
          <a:stretch/>
        </p:blipFill>
        <p:spPr bwMode="auto">
          <a:xfrm>
            <a:off x="467544" y="219355"/>
            <a:ext cx="3168352" cy="917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448643"/>
            <a:ext cx="3860922" cy="458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7635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99924-9ADB-4D63-B55A-D4FCF96FD0CF}"/>
              </a:ext>
            </a:extLst>
          </p:cNvPr>
          <p:cNvSpPr>
            <a:spLocks noGrp="1"/>
          </p:cNvSpPr>
          <p:nvPr>
            <p:ph type="title"/>
          </p:nvPr>
        </p:nvSpPr>
        <p:spPr/>
        <p:txBody>
          <a:bodyPr/>
          <a:lstStyle/>
          <a:p>
            <a:r>
              <a:rPr lang="fr-FR" dirty="0"/>
              <a:t>Simple Corner Cutting: 3/5</a:t>
            </a:r>
          </a:p>
        </p:txBody>
      </p:sp>
      <p:sp>
        <p:nvSpPr>
          <p:cNvPr id="3" name="Espace réservé du contenu 2">
            <a:extLst>
              <a:ext uri="{FF2B5EF4-FFF2-40B4-BE49-F238E27FC236}">
                <a16:creationId xmlns:a16="http://schemas.microsoft.com/office/drawing/2014/main" id="{65CE5BB9-2E50-4A59-A0CE-905772DFBE5C}"/>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D6903028-B35A-4534-9A33-A476A1675186}"/>
              </a:ext>
            </a:extLst>
          </p:cNvPr>
          <p:cNvPicPr>
            <a:picLocks noChangeAspect="1"/>
          </p:cNvPicPr>
          <p:nvPr/>
        </p:nvPicPr>
        <p:blipFill rotWithShape="1">
          <a:blip r:embed="rId2"/>
          <a:srcRect l="8263" t="32751" r="28738" b="5644"/>
          <a:stretch/>
        </p:blipFill>
        <p:spPr>
          <a:xfrm>
            <a:off x="650354" y="1825625"/>
            <a:ext cx="7810078" cy="4881300"/>
          </a:xfrm>
          <a:prstGeom prst="rect">
            <a:avLst/>
          </a:prstGeom>
        </p:spPr>
      </p:pic>
    </p:spTree>
    <p:extLst>
      <p:ext uri="{BB962C8B-B14F-4D97-AF65-F5344CB8AC3E}">
        <p14:creationId xmlns:p14="http://schemas.microsoft.com/office/powerpoint/2010/main" val="1847742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4B384C-0D9E-4714-BD07-EC9920B3595B}"/>
              </a:ext>
            </a:extLst>
          </p:cNvPr>
          <p:cNvSpPr>
            <a:spLocks noGrp="1"/>
          </p:cNvSpPr>
          <p:nvPr>
            <p:ph type="title"/>
          </p:nvPr>
        </p:nvSpPr>
        <p:spPr/>
        <p:txBody>
          <a:bodyPr/>
          <a:lstStyle/>
          <a:p>
            <a:r>
              <a:rPr lang="fr-FR" dirty="0"/>
              <a:t>Simple Corner Cutting: 4/5</a:t>
            </a:r>
          </a:p>
        </p:txBody>
      </p:sp>
      <p:sp>
        <p:nvSpPr>
          <p:cNvPr id="3" name="Espace réservé du contenu 2">
            <a:extLst>
              <a:ext uri="{FF2B5EF4-FFF2-40B4-BE49-F238E27FC236}">
                <a16:creationId xmlns:a16="http://schemas.microsoft.com/office/drawing/2014/main" id="{EB3E5A32-2FA1-42F2-A806-7298439248FD}"/>
              </a:ext>
            </a:extLst>
          </p:cNvPr>
          <p:cNvSpPr>
            <a:spLocks noGrp="1"/>
          </p:cNvSpPr>
          <p:nvPr>
            <p:ph idx="1"/>
          </p:nvPr>
        </p:nvSpPr>
        <p:spPr/>
        <p:txBody>
          <a:bodyPr/>
          <a:lstStyle/>
          <a:p>
            <a:r>
              <a:rPr lang="en-US" dirty="0"/>
              <a:t>For a polygon, one more leg from the last point to the first must also be divided accordingly.</a:t>
            </a:r>
            <a:endParaRPr lang="fr-FR" dirty="0"/>
          </a:p>
        </p:txBody>
      </p:sp>
      <p:pic>
        <p:nvPicPr>
          <p:cNvPr id="4" name="Image 3">
            <a:extLst>
              <a:ext uri="{FF2B5EF4-FFF2-40B4-BE49-F238E27FC236}">
                <a16:creationId xmlns:a16="http://schemas.microsoft.com/office/drawing/2014/main" id="{91E95186-4203-4211-8E5D-A5879FDF933B}"/>
              </a:ext>
            </a:extLst>
          </p:cNvPr>
          <p:cNvPicPr>
            <a:picLocks noChangeAspect="1"/>
          </p:cNvPicPr>
          <p:nvPr/>
        </p:nvPicPr>
        <p:blipFill rotWithShape="1">
          <a:blip r:embed="rId2"/>
          <a:srcRect l="12988" t="43838" r="35825" b="6877"/>
          <a:stretch/>
        </p:blipFill>
        <p:spPr>
          <a:xfrm>
            <a:off x="1547664" y="2780928"/>
            <a:ext cx="5832648" cy="3589323"/>
          </a:xfrm>
          <a:prstGeom prst="rect">
            <a:avLst/>
          </a:prstGeom>
        </p:spPr>
      </p:pic>
    </p:spTree>
    <p:extLst>
      <p:ext uri="{BB962C8B-B14F-4D97-AF65-F5344CB8AC3E}">
        <p14:creationId xmlns:p14="http://schemas.microsoft.com/office/powerpoint/2010/main" val="885419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E178E1-6FF8-4B32-809A-6E96B4F23CAA}"/>
              </a:ext>
            </a:extLst>
          </p:cNvPr>
          <p:cNvSpPr>
            <a:spLocks noGrp="1"/>
          </p:cNvSpPr>
          <p:nvPr>
            <p:ph type="title"/>
          </p:nvPr>
        </p:nvSpPr>
        <p:spPr/>
        <p:txBody>
          <a:bodyPr/>
          <a:lstStyle/>
          <a:p>
            <a:r>
              <a:rPr lang="fr-FR" dirty="0"/>
              <a:t>Simple Corner Cutting: 5/5</a:t>
            </a:r>
          </a:p>
        </p:txBody>
      </p:sp>
      <p:sp>
        <p:nvSpPr>
          <p:cNvPr id="3" name="Espace réservé du contenu 2">
            <a:extLst>
              <a:ext uri="{FF2B5EF4-FFF2-40B4-BE49-F238E27FC236}">
                <a16:creationId xmlns:a16="http://schemas.microsoft.com/office/drawing/2014/main" id="{1B619267-3987-4CC4-BF35-EF3D04E9FA3A}"/>
              </a:ext>
            </a:extLst>
          </p:cNvPr>
          <p:cNvSpPr>
            <a:spLocks noGrp="1"/>
          </p:cNvSpPr>
          <p:nvPr>
            <p:ph idx="1"/>
          </p:nvPr>
        </p:nvSpPr>
        <p:spPr>
          <a:xfrm>
            <a:off x="3275856" y="1825625"/>
            <a:ext cx="5239494" cy="4351338"/>
          </a:xfrm>
        </p:spPr>
        <p:txBody>
          <a:bodyPr>
            <a:normAutofit/>
          </a:bodyPr>
          <a:lstStyle/>
          <a:p>
            <a:r>
              <a:rPr lang="en-US" dirty="0"/>
              <a:t>The following result was proved by Gregory and Qu, de Boor, and </a:t>
            </a:r>
            <a:r>
              <a:rPr lang="en-US" dirty="0" err="1"/>
              <a:t>Paluszny</a:t>
            </a:r>
            <a:r>
              <a:rPr lang="en-US" dirty="0"/>
              <a:t>, </a:t>
            </a:r>
            <a:r>
              <a:rPr lang="en-US" dirty="0" err="1"/>
              <a:t>Prautzsch</a:t>
            </a:r>
            <a:r>
              <a:rPr lang="en-US" dirty="0"/>
              <a:t> and Schäfer.</a:t>
            </a:r>
          </a:p>
          <a:p>
            <a:r>
              <a:rPr lang="en-US" dirty="0"/>
              <a:t>If all u’s and v’s lies in the interior of the area bounded by u ≥ 0, v ≥ 0, u+2v ≤ 1 and 2u+v ≤ 1, then P∞ is a C</a:t>
            </a:r>
            <a:r>
              <a:rPr lang="en-US" baseline="30000" dirty="0"/>
              <a:t>1</a:t>
            </a:r>
            <a:r>
              <a:rPr lang="en-US" dirty="0"/>
              <a:t> curve.</a:t>
            </a:r>
          </a:p>
          <a:p>
            <a:r>
              <a:rPr lang="en-US" dirty="0"/>
              <a:t>This procedure was studied by </a:t>
            </a:r>
            <a:r>
              <a:rPr lang="en-US" dirty="0" err="1"/>
              <a:t>Chaikin</a:t>
            </a:r>
            <a:r>
              <a:rPr lang="en-US" dirty="0"/>
              <a:t> in 1974, and was later proved that the limit curve is a B-spline curve of degree 2.</a:t>
            </a:r>
            <a:endParaRPr lang="fr-FR" dirty="0"/>
          </a:p>
        </p:txBody>
      </p:sp>
      <p:pic>
        <p:nvPicPr>
          <p:cNvPr id="4" name="Image 3">
            <a:extLst>
              <a:ext uri="{FF2B5EF4-FFF2-40B4-BE49-F238E27FC236}">
                <a16:creationId xmlns:a16="http://schemas.microsoft.com/office/drawing/2014/main" id="{62940026-2B6E-44DB-B0DF-ED68BD812366}"/>
              </a:ext>
            </a:extLst>
          </p:cNvPr>
          <p:cNvPicPr>
            <a:picLocks noChangeAspect="1"/>
          </p:cNvPicPr>
          <p:nvPr/>
        </p:nvPicPr>
        <p:blipFill rotWithShape="1">
          <a:blip r:embed="rId2"/>
          <a:srcRect l="5113" t="31517" r="67471" b="4606"/>
          <a:stretch/>
        </p:blipFill>
        <p:spPr>
          <a:xfrm>
            <a:off x="395536" y="2000157"/>
            <a:ext cx="2507008" cy="3733100"/>
          </a:xfrm>
          <a:prstGeom prst="rect">
            <a:avLst/>
          </a:prstGeom>
        </p:spPr>
      </p:pic>
    </p:spTree>
    <p:extLst>
      <p:ext uri="{BB962C8B-B14F-4D97-AF65-F5344CB8AC3E}">
        <p14:creationId xmlns:p14="http://schemas.microsoft.com/office/powerpoint/2010/main" val="253191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505" name="Group 1"/>
          <p:cNvGrpSpPr>
            <a:grpSpLocks/>
          </p:cNvGrpSpPr>
          <p:nvPr/>
        </p:nvGrpSpPr>
        <p:grpSpPr bwMode="auto">
          <a:xfrm>
            <a:off x="5332413" y="2667000"/>
            <a:ext cx="2905125" cy="2986088"/>
            <a:chOff x="3359" y="1680"/>
            <a:chExt cx="1830" cy="1881"/>
          </a:xfrm>
        </p:grpSpPr>
        <p:pic>
          <p:nvPicPr>
            <p:cNvPr id="149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 y="1817"/>
              <a:ext cx="1483" cy="15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149507" name="Object 3"/>
            <p:cNvGraphicFramePr>
              <a:graphicFrameLocks noChangeAspect="1"/>
            </p:cNvGraphicFramePr>
            <p:nvPr/>
          </p:nvGraphicFramePr>
          <p:xfrm>
            <a:off x="3527" y="3193"/>
            <a:ext cx="234" cy="209"/>
          </p:xfrm>
          <a:graphic>
            <a:graphicData uri="http://schemas.openxmlformats.org/presentationml/2006/ole">
              <mc:AlternateContent xmlns:mc="http://schemas.openxmlformats.org/markup-compatibility/2006">
                <mc:Choice xmlns:v="urn:schemas-microsoft-com:vml" Requires="v">
                  <p:oleObj r:id="rId4" imgW="190440" imgH="190440" progId="">
                    <p:embed/>
                  </p:oleObj>
                </mc:Choice>
                <mc:Fallback>
                  <p:oleObj r:id="rId4" imgW="190440" imgH="19044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7" y="3193"/>
                          <a:ext cx="234" cy="209"/>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08" name="Object 4"/>
            <p:cNvGraphicFramePr>
              <a:graphicFrameLocks noChangeAspect="1"/>
            </p:cNvGraphicFramePr>
            <p:nvPr/>
          </p:nvGraphicFramePr>
          <p:xfrm>
            <a:off x="3527" y="1890"/>
            <a:ext cx="250" cy="262"/>
          </p:xfrm>
          <a:graphic>
            <a:graphicData uri="http://schemas.openxmlformats.org/presentationml/2006/ole">
              <mc:AlternateContent xmlns:mc="http://schemas.openxmlformats.org/markup-compatibility/2006">
                <mc:Choice xmlns:v="urn:schemas-microsoft-com:vml" Requires="v">
                  <p:oleObj r:id="rId6" imgW="203040" imgH="241200" progId="">
                    <p:embed/>
                  </p:oleObj>
                </mc:Choice>
                <mc:Fallback>
                  <p:oleObj r:id="rId6" imgW="203040" imgH="2412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27" y="1890"/>
                          <a:ext cx="250" cy="26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09" name="Object 5"/>
            <p:cNvGraphicFramePr>
              <a:graphicFrameLocks noChangeAspect="1"/>
            </p:cNvGraphicFramePr>
            <p:nvPr/>
          </p:nvGraphicFramePr>
          <p:xfrm>
            <a:off x="4843" y="1680"/>
            <a:ext cx="250" cy="262"/>
          </p:xfrm>
          <a:graphic>
            <a:graphicData uri="http://schemas.openxmlformats.org/presentationml/2006/ole">
              <mc:AlternateContent xmlns:mc="http://schemas.openxmlformats.org/markup-compatibility/2006">
                <mc:Choice xmlns:v="urn:schemas-microsoft-com:vml" Requires="v">
                  <p:oleObj r:id="rId8" imgW="203040" imgH="241200" progId="">
                    <p:embed/>
                  </p:oleObj>
                </mc:Choice>
                <mc:Fallback>
                  <p:oleObj r:id="rId8" imgW="203040" imgH="24120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43" y="1680"/>
                          <a:ext cx="250" cy="26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10" name="Object 6"/>
            <p:cNvGraphicFramePr>
              <a:graphicFrameLocks noChangeAspect="1"/>
            </p:cNvGraphicFramePr>
            <p:nvPr/>
          </p:nvGraphicFramePr>
          <p:xfrm>
            <a:off x="4436" y="2279"/>
            <a:ext cx="250" cy="262"/>
          </p:xfrm>
          <a:graphic>
            <a:graphicData uri="http://schemas.openxmlformats.org/presentationml/2006/ole">
              <mc:AlternateContent xmlns:mc="http://schemas.openxmlformats.org/markup-compatibility/2006">
                <mc:Choice xmlns:v="urn:schemas-microsoft-com:vml" Requires="v">
                  <p:oleObj r:id="rId10" imgW="203040" imgH="241200" progId="">
                    <p:embed/>
                  </p:oleObj>
                </mc:Choice>
                <mc:Fallback>
                  <p:oleObj r:id="rId10" imgW="203040" imgH="24120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36" y="2279"/>
                          <a:ext cx="250" cy="26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11" name="Object 7"/>
            <p:cNvGraphicFramePr>
              <a:graphicFrameLocks noChangeAspect="1"/>
            </p:cNvGraphicFramePr>
            <p:nvPr/>
          </p:nvGraphicFramePr>
          <p:xfrm>
            <a:off x="4939" y="2963"/>
            <a:ext cx="250" cy="262"/>
          </p:xfrm>
          <a:graphic>
            <a:graphicData uri="http://schemas.openxmlformats.org/presentationml/2006/ole">
              <mc:AlternateContent xmlns:mc="http://schemas.openxmlformats.org/markup-compatibility/2006">
                <mc:Choice xmlns:v="urn:schemas-microsoft-com:vml" Requires="v">
                  <p:oleObj r:id="rId12" imgW="203040" imgH="241200" progId="">
                    <p:embed/>
                  </p:oleObj>
                </mc:Choice>
                <mc:Fallback>
                  <p:oleObj r:id="rId12" imgW="203040" imgH="24120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9" y="2963"/>
                          <a:ext cx="250" cy="26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12" name="Object 8"/>
            <p:cNvGraphicFramePr>
              <a:graphicFrameLocks noChangeAspect="1"/>
            </p:cNvGraphicFramePr>
            <p:nvPr/>
          </p:nvGraphicFramePr>
          <p:xfrm>
            <a:off x="4089" y="3299"/>
            <a:ext cx="250" cy="262"/>
          </p:xfrm>
          <a:graphic>
            <a:graphicData uri="http://schemas.openxmlformats.org/presentationml/2006/ole">
              <mc:AlternateContent xmlns:mc="http://schemas.openxmlformats.org/markup-compatibility/2006">
                <mc:Choice xmlns:v="urn:schemas-microsoft-com:vml" Requires="v">
                  <p:oleObj r:id="rId14" imgW="203040" imgH="241200" progId="">
                    <p:embed/>
                  </p:oleObj>
                </mc:Choice>
                <mc:Fallback>
                  <p:oleObj r:id="rId14" imgW="203040" imgH="241200" progId="">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89" y="3299"/>
                          <a:ext cx="250" cy="26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13" name="Object 9"/>
            <p:cNvGraphicFramePr>
              <a:graphicFrameLocks noChangeAspect="1"/>
            </p:cNvGraphicFramePr>
            <p:nvPr/>
          </p:nvGraphicFramePr>
          <p:xfrm>
            <a:off x="3359" y="2721"/>
            <a:ext cx="250" cy="262"/>
          </p:xfrm>
          <a:graphic>
            <a:graphicData uri="http://schemas.openxmlformats.org/presentationml/2006/ole">
              <mc:AlternateContent xmlns:mc="http://schemas.openxmlformats.org/markup-compatibility/2006">
                <mc:Choice xmlns:v="urn:schemas-microsoft-com:vml" Requires="v">
                  <p:oleObj r:id="rId16" imgW="203040" imgH="241200" progId="">
                    <p:embed/>
                  </p:oleObj>
                </mc:Choice>
                <mc:Fallback>
                  <p:oleObj r:id="rId16" imgW="203040" imgH="241200" progId="">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59" y="2721"/>
                          <a:ext cx="250" cy="26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9514" name="Group 10"/>
          <p:cNvGrpSpPr>
            <a:grpSpLocks/>
          </p:cNvGrpSpPr>
          <p:nvPr/>
        </p:nvGrpSpPr>
        <p:grpSpPr bwMode="auto">
          <a:xfrm>
            <a:off x="1247775" y="3070225"/>
            <a:ext cx="2924175" cy="1990725"/>
            <a:chOff x="786" y="1934"/>
            <a:chExt cx="1842" cy="1254"/>
          </a:xfrm>
        </p:grpSpPr>
        <p:pic>
          <p:nvPicPr>
            <p:cNvPr id="149515" name="Picture 11"/>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86" y="1934"/>
              <a:ext cx="1842" cy="125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9516" name="Text Box 12"/>
            <p:cNvSpPr txBox="1">
              <a:spLocks noChangeArrowheads="1"/>
            </p:cNvSpPr>
            <p:nvPr/>
          </p:nvSpPr>
          <p:spPr bwMode="auto">
            <a:xfrm>
              <a:off x="786" y="1934"/>
              <a:ext cx="1842" cy="1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149517" name="Group 13"/>
          <p:cNvGrpSpPr>
            <a:grpSpLocks/>
          </p:cNvGrpSpPr>
          <p:nvPr/>
        </p:nvGrpSpPr>
        <p:grpSpPr bwMode="auto">
          <a:xfrm>
            <a:off x="5332413" y="2667000"/>
            <a:ext cx="2905125" cy="2986088"/>
            <a:chOff x="3359" y="1680"/>
            <a:chExt cx="1830" cy="1881"/>
          </a:xfrm>
        </p:grpSpPr>
        <p:pic>
          <p:nvPicPr>
            <p:cNvPr id="149518"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 y="1817"/>
              <a:ext cx="1483" cy="15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149519" name="Object 15"/>
            <p:cNvGraphicFramePr>
              <a:graphicFrameLocks noChangeAspect="1"/>
            </p:cNvGraphicFramePr>
            <p:nvPr/>
          </p:nvGraphicFramePr>
          <p:xfrm>
            <a:off x="3527" y="3193"/>
            <a:ext cx="234" cy="209"/>
          </p:xfrm>
          <a:graphic>
            <a:graphicData uri="http://schemas.openxmlformats.org/presentationml/2006/ole">
              <mc:AlternateContent xmlns:mc="http://schemas.openxmlformats.org/markup-compatibility/2006">
                <mc:Choice xmlns:v="urn:schemas-microsoft-com:vml" Requires="v">
                  <p:oleObj r:id="rId19" imgW="190440" imgH="190440" progId="">
                    <p:embed/>
                  </p:oleObj>
                </mc:Choice>
                <mc:Fallback>
                  <p:oleObj r:id="rId19" imgW="190440" imgH="19044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7" y="3193"/>
                          <a:ext cx="234" cy="209"/>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20" name="Object 16"/>
            <p:cNvGraphicFramePr>
              <a:graphicFrameLocks noChangeAspect="1"/>
            </p:cNvGraphicFramePr>
            <p:nvPr/>
          </p:nvGraphicFramePr>
          <p:xfrm>
            <a:off x="3527" y="1890"/>
            <a:ext cx="250" cy="262"/>
          </p:xfrm>
          <a:graphic>
            <a:graphicData uri="http://schemas.openxmlformats.org/presentationml/2006/ole">
              <mc:AlternateContent xmlns:mc="http://schemas.openxmlformats.org/markup-compatibility/2006">
                <mc:Choice xmlns:v="urn:schemas-microsoft-com:vml" Requires="v">
                  <p:oleObj r:id="rId20" imgW="203040" imgH="241200" progId="">
                    <p:embed/>
                  </p:oleObj>
                </mc:Choice>
                <mc:Fallback>
                  <p:oleObj r:id="rId20" imgW="203040" imgH="2412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27" y="1890"/>
                          <a:ext cx="250" cy="26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21" name="Object 17"/>
            <p:cNvGraphicFramePr>
              <a:graphicFrameLocks noChangeAspect="1"/>
            </p:cNvGraphicFramePr>
            <p:nvPr/>
          </p:nvGraphicFramePr>
          <p:xfrm>
            <a:off x="4843" y="1680"/>
            <a:ext cx="250" cy="262"/>
          </p:xfrm>
          <a:graphic>
            <a:graphicData uri="http://schemas.openxmlformats.org/presentationml/2006/ole">
              <mc:AlternateContent xmlns:mc="http://schemas.openxmlformats.org/markup-compatibility/2006">
                <mc:Choice xmlns:v="urn:schemas-microsoft-com:vml" Requires="v">
                  <p:oleObj r:id="rId21" imgW="203040" imgH="241200" progId="">
                    <p:embed/>
                  </p:oleObj>
                </mc:Choice>
                <mc:Fallback>
                  <p:oleObj r:id="rId21" imgW="203040" imgH="24120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43" y="1680"/>
                          <a:ext cx="250" cy="26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22" name="Object 18"/>
            <p:cNvGraphicFramePr>
              <a:graphicFrameLocks noChangeAspect="1"/>
            </p:cNvGraphicFramePr>
            <p:nvPr/>
          </p:nvGraphicFramePr>
          <p:xfrm>
            <a:off x="4436" y="2279"/>
            <a:ext cx="250" cy="262"/>
          </p:xfrm>
          <a:graphic>
            <a:graphicData uri="http://schemas.openxmlformats.org/presentationml/2006/ole">
              <mc:AlternateContent xmlns:mc="http://schemas.openxmlformats.org/markup-compatibility/2006">
                <mc:Choice xmlns:v="urn:schemas-microsoft-com:vml" Requires="v">
                  <p:oleObj r:id="rId22" imgW="203040" imgH="241200" progId="">
                    <p:embed/>
                  </p:oleObj>
                </mc:Choice>
                <mc:Fallback>
                  <p:oleObj r:id="rId22" imgW="203040" imgH="24120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36" y="2279"/>
                          <a:ext cx="250" cy="26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23" name="Object 19"/>
            <p:cNvGraphicFramePr>
              <a:graphicFrameLocks noChangeAspect="1"/>
            </p:cNvGraphicFramePr>
            <p:nvPr/>
          </p:nvGraphicFramePr>
          <p:xfrm>
            <a:off x="4939" y="2963"/>
            <a:ext cx="250" cy="262"/>
          </p:xfrm>
          <a:graphic>
            <a:graphicData uri="http://schemas.openxmlformats.org/presentationml/2006/ole">
              <mc:AlternateContent xmlns:mc="http://schemas.openxmlformats.org/markup-compatibility/2006">
                <mc:Choice xmlns:v="urn:schemas-microsoft-com:vml" Requires="v">
                  <p:oleObj r:id="rId23" imgW="203040" imgH="241200" progId="">
                    <p:embed/>
                  </p:oleObj>
                </mc:Choice>
                <mc:Fallback>
                  <p:oleObj r:id="rId23" imgW="203040" imgH="24120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9" y="2963"/>
                          <a:ext cx="250" cy="26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24" name="Object 20"/>
            <p:cNvGraphicFramePr>
              <a:graphicFrameLocks noChangeAspect="1"/>
            </p:cNvGraphicFramePr>
            <p:nvPr/>
          </p:nvGraphicFramePr>
          <p:xfrm>
            <a:off x="4089" y="3299"/>
            <a:ext cx="250" cy="262"/>
          </p:xfrm>
          <a:graphic>
            <a:graphicData uri="http://schemas.openxmlformats.org/presentationml/2006/ole">
              <mc:AlternateContent xmlns:mc="http://schemas.openxmlformats.org/markup-compatibility/2006">
                <mc:Choice xmlns:v="urn:schemas-microsoft-com:vml" Requires="v">
                  <p:oleObj r:id="rId24" imgW="203040" imgH="241200" progId="">
                    <p:embed/>
                  </p:oleObj>
                </mc:Choice>
                <mc:Fallback>
                  <p:oleObj r:id="rId24" imgW="203040" imgH="241200" progId="">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89" y="3299"/>
                          <a:ext cx="250" cy="26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25" name="Object 21"/>
            <p:cNvGraphicFramePr>
              <a:graphicFrameLocks noChangeAspect="1"/>
            </p:cNvGraphicFramePr>
            <p:nvPr/>
          </p:nvGraphicFramePr>
          <p:xfrm>
            <a:off x="3359" y="2721"/>
            <a:ext cx="250" cy="262"/>
          </p:xfrm>
          <a:graphic>
            <a:graphicData uri="http://schemas.openxmlformats.org/presentationml/2006/ole">
              <mc:AlternateContent xmlns:mc="http://schemas.openxmlformats.org/markup-compatibility/2006">
                <mc:Choice xmlns:v="urn:schemas-microsoft-com:vml" Requires="v">
                  <p:oleObj r:id="rId25" imgW="203040" imgH="241200" progId="">
                    <p:embed/>
                  </p:oleObj>
                </mc:Choice>
                <mc:Fallback>
                  <p:oleObj r:id="rId25" imgW="203040" imgH="241200" progId="">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59" y="2721"/>
                          <a:ext cx="250" cy="26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49526" name="Object 22"/>
          <p:cNvGraphicFramePr>
            <a:graphicFrameLocks noChangeAspect="1"/>
          </p:cNvGraphicFramePr>
          <p:nvPr/>
        </p:nvGraphicFramePr>
        <p:xfrm>
          <a:off x="6148388" y="2817813"/>
          <a:ext cx="347662" cy="417512"/>
        </p:xfrm>
        <a:graphic>
          <a:graphicData uri="http://schemas.openxmlformats.org/presentationml/2006/ole">
            <mc:AlternateContent xmlns:mc="http://schemas.openxmlformats.org/markup-compatibility/2006">
              <mc:Choice xmlns:v="urn:schemas-microsoft-com:vml" Requires="v">
                <p:oleObj r:id="rId26" imgW="177480" imgH="241200" progId="">
                  <p:embed/>
                </p:oleObj>
              </mc:Choice>
              <mc:Fallback>
                <p:oleObj r:id="rId26" imgW="177480" imgH="241200" progId="">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148388" y="2817813"/>
                        <a:ext cx="347662" cy="41751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27" name="Object 23"/>
          <p:cNvGraphicFramePr>
            <a:graphicFrameLocks noChangeAspect="1"/>
          </p:cNvGraphicFramePr>
          <p:nvPr/>
        </p:nvGraphicFramePr>
        <p:xfrm>
          <a:off x="7004050" y="2617788"/>
          <a:ext cx="398463" cy="417512"/>
        </p:xfrm>
        <a:graphic>
          <a:graphicData uri="http://schemas.openxmlformats.org/presentationml/2006/ole">
            <mc:AlternateContent xmlns:mc="http://schemas.openxmlformats.org/markup-compatibility/2006">
              <mc:Choice xmlns:v="urn:schemas-microsoft-com:vml" Requires="v">
                <p:oleObj r:id="rId28" imgW="177480" imgH="241200" progId="">
                  <p:embed/>
                </p:oleObj>
              </mc:Choice>
              <mc:Fallback>
                <p:oleObj r:id="rId28" imgW="177480" imgH="241200" progId="">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004050" y="2617788"/>
                        <a:ext cx="398463" cy="41751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28" name="Object 24"/>
          <p:cNvGraphicFramePr>
            <a:graphicFrameLocks noChangeAspect="1"/>
          </p:cNvGraphicFramePr>
          <p:nvPr/>
        </p:nvGraphicFramePr>
        <p:xfrm>
          <a:off x="7497763" y="2968625"/>
          <a:ext cx="347662" cy="417513"/>
        </p:xfrm>
        <a:graphic>
          <a:graphicData uri="http://schemas.openxmlformats.org/presentationml/2006/ole">
            <mc:AlternateContent xmlns:mc="http://schemas.openxmlformats.org/markup-compatibility/2006">
              <mc:Choice xmlns:v="urn:schemas-microsoft-com:vml" Requires="v">
                <p:oleObj r:id="rId30" imgW="177480" imgH="241200" progId="">
                  <p:embed/>
                </p:oleObj>
              </mc:Choice>
              <mc:Fallback>
                <p:oleObj r:id="rId30" imgW="177480" imgH="241200" progId="">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497763" y="2968625"/>
                        <a:ext cx="347662" cy="417513"/>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29" name="Object 25"/>
          <p:cNvGraphicFramePr>
            <a:graphicFrameLocks noChangeAspect="1"/>
          </p:cNvGraphicFramePr>
          <p:nvPr/>
        </p:nvGraphicFramePr>
        <p:xfrm>
          <a:off x="7154863" y="3402013"/>
          <a:ext cx="349250" cy="417512"/>
        </p:xfrm>
        <a:graphic>
          <a:graphicData uri="http://schemas.openxmlformats.org/presentationml/2006/ole">
            <mc:AlternateContent xmlns:mc="http://schemas.openxmlformats.org/markup-compatibility/2006">
              <mc:Choice xmlns:v="urn:schemas-microsoft-com:vml" Requires="v">
                <p:oleObj r:id="rId32" imgW="177480" imgH="241200" progId="">
                  <p:embed/>
                </p:oleObj>
              </mc:Choice>
              <mc:Fallback>
                <p:oleObj r:id="rId32" imgW="177480" imgH="241200" progId="">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154863" y="3402013"/>
                        <a:ext cx="349250" cy="41751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30" name="Object 26"/>
          <p:cNvGraphicFramePr>
            <a:graphicFrameLocks noChangeAspect="1"/>
          </p:cNvGraphicFramePr>
          <p:nvPr/>
        </p:nvGraphicFramePr>
        <p:xfrm>
          <a:off x="7212013" y="3868738"/>
          <a:ext cx="349250" cy="417512"/>
        </p:xfrm>
        <a:graphic>
          <a:graphicData uri="http://schemas.openxmlformats.org/presentationml/2006/ole">
            <mc:AlternateContent xmlns:mc="http://schemas.openxmlformats.org/markup-compatibility/2006">
              <mc:Choice xmlns:v="urn:schemas-microsoft-com:vml" Requires="v">
                <p:oleObj r:id="rId34" imgW="177480" imgH="241200" progId="">
                  <p:embed/>
                </p:oleObj>
              </mc:Choice>
              <mc:Fallback>
                <p:oleObj r:id="rId34" imgW="177480" imgH="241200" progId="">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212013" y="3868738"/>
                        <a:ext cx="349250" cy="41751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31" name="Object 27"/>
          <p:cNvGraphicFramePr>
            <a:graphicFrameLocks noChangeAspect="1"/>
          </p:cNvGraphicFramePr>
          <p:nvPr/>
        </p:nvGraphicFramePr>
        <p:xfrm>
          <a:off x="7593013" y="4270375"/>
          <a:ext cx="347662" cy="415925"/>
        </p:xfrm>
        <a:graphic>
          <a:graphicData uri="http://schemas.openxmlformats.org/presentationml/2006/ole">
            <mc:AlternateContent xmlns:mc="http://schemas.openxmlformats.org/markup-compatibility/2006">
              <mc:Choice xmlns:v="urn:schemas-microsoft-com:vml" Requires="v">
                <p:oleObj r:id="rId36" imgW="177480" imgH="241200" progId="">
                  <p:embed/>
                </p:oleObj>
              </mc:Choice>
              <mc:Fallback>
                <p:oleObj r:id="rId36" imgW="177480" imgH="241200" progId="">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593013" y="4270375"/>
                        <a:ext cx="347662" cy="41592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32" name="Object 28"/>
          <p:cNvGraphicFramePr>
            <a:graphicFrameLocks noChangeAspect="1"/>
          </p:cNvGraphicFramePr>
          <p:nvPr/>
        </p:nvGraphicFramePr>
        <p:xfrm>
          <a:off x="7402513" y="4987925"/>
          <a:ext cx="347662" cy="415925"/>
        </p:xfrm>
        <a:graphic>
          <a:graphicData uri="http://schemas.openxmlformats.org/presentationml/2006/ole">
            <mc:AlternateContent xmlns:mc="http://schemas.openxmlformats.org/markup-compatibility/2006">
              <mc:Choice xmlns:v="urn:schemas-microsoft-com:vml" Requires="v">
                <p:oleObj r:id="rId38" imgW="177480" imgH="241200" progId="">
                  <p:embed/>
                </p:oleObj>
              </mc:Choice>
              <mc:Fallback>
                <p:oleObj r:id="rId38" imgW="177480" imgH="241200" progId="">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402513" y="4987925"/>
                        <a:ext cx="347662" cy="41592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33" name="Object 29"/>
          <p:cNvGraphicFramePr>
            <a:graphicFrameLocks noChangeAspect="1"/>
          </p:cNvGraphicFramePr>
          <p:nvPr/>
        </p:nvGraphicFramePr>
        <p:xfrm>
          <a:off x="6794500" y="5170488"/>
          <a:ext cx="398463" cy="417512"/>
        </p:xfrm>
        <a:graphic>
          <a:graphicData uri="http://schemas.openxmlformats.org/presentationml/2006/ole">
            <mc:AlternateContent xmlns:mc="http://schemas.openxmlformats.org/markup-compatibility/2006">
              <mc:Choice xmlns:v="urn:schemas-microsoft-com:vml" Requires="v">
                <p:oleObj r:id="rId40" imgW="177480" imgH="241200" progId="">
                  <p:embed/>
                </p:oleObj>
              </mc:Choice>
              <mc:Fallback>
                <p:oleObj r:id="rId40" imgW="177480" imgH="241200" progId="">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6794500" y="5170488"/>
                        <a:ext cx="398463" cy="41751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34" name="Rectangle 30"/>
          <p:cNvSpPr>
            <a:spLocks noChangeArrowheads="1"/>
          </p:cNvSpPr>
          <p:nvPr/>
        </p:nvSpPr>
        <p:spPr bwMode="auto">
          <a:xfrm>
            <a:off x="6272213" y="3176588"/>
            <a:ext cx="123825" cy="119062"/>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9535" name="Rectangle 31"/>
          <p:cNvSpPr>
            <a:spLocks noChangeArrowheads="1"/>
          </p:cNvSpPr>
          <p:nvPr/>
        </p:nvSpPr>
        <p:spPr bwMode="auto">
          <a:xfrm>
            <a:off x="7131050" y="3000375"/>
            <a:ext cx="123825" cy="119063"/>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9536" name="Rectangle 32"/>
          <p:cNvSpPr>
            <a:spLocks noChangeArrowheads="1"/>
          </p:cNvSpPr>
          <p:nvPr/>
        </p:nvSpPr>
        <p:spPr bwMode="auto">
          <a:xfrm>
            <a:off x="7380288" y="3119438"/>
            <a:ext cx="123825" cy="119062"/>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9537" name="Rectangle 33"/>
          <p:cNvSpPr>
            <a:spLocks noChangeArrowheads="1"/>
          </p:cNvSpPr>
          <p:nvPr/>
        </p:nvSpPr>
        <p:spPr bwMode="auto">
          <a:xfrm>
            <a:off x="7031038" y="3557588"/>
            <a:ext cx="123825" cy="119062"/>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9538" name="Rectangle 34"/>
          <p:cNvSpPr>
            <a:spLocks noChangeArrowheads="1"/>
          </p:cNvSpPr>
          <p:nvPr/>
        </p:nvSpPr>
        <p:spPr bwMode="auto">
          <a:xfrm>
            <a:off x="7088188" y="4035425"/>
            <a:ext cx="123825" cy="119063"/>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9539" name="Rectangle 35"/>
          <p:cNvSpPr>
            <a:spLocks noChangeArrowheads="1"/>
          </p:cNvSpPr>
          <p:nvPr/>
        </p:nvSpPr>
        <p:spPr bwMode="auto">
          <a:xfrm>
            <a:off x="5668963" y="4167188"/>
            <a:ext cx="123825" cy="119062"/>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9540" name="Rectangle 36"/>
          <p:cNvSpPr>
            <a:spLocks noChangeArrowheads="1"/>
          </p:cNvSpPr>
          <p:nvPr/>
        </p:nvSpPr>
        <p:spPr bwMode="auto">
          <a:xfrm>
            <a:off x="5788025" y="3571875"/>
            <a:ext cx="123825" cy="119063"/>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9541" name="Rectangle 37"/>
          <p:cNvSpPr>
            <a:spLocks noChangeArrowheads="1"/>
          </p:cNvSpPr>
          <p:nvPr/>
        </p:nvSpPr>
        <p:spPr bwMode="auto">
          <a:xfrm>
            <a:off x="7531100" y="4564063"/>
            <a:ext cx="123825" cy="119062"/>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9542" name="Rectangle 38"/>
          <p:cNvSpPr>
            <a:spLocks noChangeArrowheads="1"/>
          </p:cNvSpPr>
          <p:nvPr/>
        </p:nvSpPr>
        <p:spPr bwMode="auto">
          <a:xfrm>
            <a:off x="7459663" y="4930775"/>
            <a:ext cx="123825" cy="119063"/>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9543" name="Rectangle 39"/>
          <p:cNvSpPr>
            <a:spLocks noChangeArrowheads="1"/>
          </p:cNvSpPr>
          <p:nvPr/>
        </p:nvSpPr>
        <p:spPr bwMode="auto">
          <a:xfrm>
            <a:off x="6864350" y="5102225"/>
            <a:ext cx="123825" cy="119063"/>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9544" name="Rectangle 40"/>
          <p:cNvSpPr>
            <a:spLocks noGrp="1" noChangeArrowheads="1"/>
          </p:cNvSpPr>
          <p:nvPr>
            <p:ph type="title"/>
          </p:nvPr>
        </p:nvSpPr>
        <p:spPr>
          <a:xfrm>
            <a:off x="590550" y="179388"/>
            <a:ext cx="8229600" cy="1304925"/>
          </a:xfrm>
          <a:ln/>
        </p:spPr>
        <p:txBody>
          <a:bodyPr tIns="11088"/>
          <a:lstStyle/>
          <a:p>
            <a:pPr>
              <a:tabLst>
                <a:tab pos="723900" algn="l"/>
                <a:tab pos="1447800" algn="l"/>
                <a:tab pos="2171700" algn="l"/>
                <a:tab pos="2895600" algn="l"/>
                <a:tab pos="3619500" algn="l"/>
                <a:tab pos="4343400" algn="l"/>
                <a:tab pos="5067300" algn="l"/>
                <a:tab pos="5791200" algn="l"/>
                <a:tab pos="6515100" algn="l"/>
                <a:tab pos="7239000" algn="l"/>
                <a:tab pos="7962900" algn="l"/>
              </a:tabLst>
            </a:pPr>
            <a:r>
              <a:rPr lang="fr-FR" dirty="0"/>
              <a:t>Exemple: </a:t>
            </a:r>
            <a:r>
              <a:rPr lang="en-GB" dirty="0" err="1"/>
              <a:t>Algorithme</a:t>
            </a:r>
            <a:r>
              <a:rPr lang="en-GB" dirty="0"/>
              <a:t> de </a:t>
            </a:r>
            <a:r>
              <a:rPr lang="en-GB" dirty="0" err="1"/>
              <a:t>Chaikin</a:t>
            </a:r>
            <a:r>
              <a:rPr lang="en-GB" dirty="0"/>
              <a:t> </a:t>
            </a:r>
          </a:p>
        </p:txBody>
      </p:sp>
      <p:sp>
        <p:nvSpPr>
          <p:cNvPr id="149545" name="Rectangle 41"/>
          <p:cNvSpPr>
            <a:spLocks noGrp="1" noChangeArrowheads="1"/>
          </p:cNvSpPr>
          <p:nvPr>
            <p:ph idx="1"/>
          </p:nvPr>
        </p:nvSpPr>
        <p:spPr>
          <a:xfrm>
            <a:off x="457200" y="1604963"/>
            <a:ext cx="8229600" cy="4525962"/>
          </a:xfrm>
          <a:ln/>
        </p:spPr>
        <p:txBody>
          <a:bodyPr/>
          <a:lstStyle/>
          <a:p>
            <a:endParaRPr lang="fr-FR"/>
          </a:p>
        </p:txBody>
      </p:sp>
      <p:sp>
        <p:nvSpPr>
          <p:cNvPr id="149546" name="Rectangle 42"/>
          <p:cNvSpPr>
            <a:spLocks noChangeArrowheads="1"/>
          </p:cNvSpPr>
          <p:nvPr/>
        </p:nvSpPr>
        <p:spPr bwMode="auto">
          <a:xfrm>
            <a:off x="5795963" y="4643438"/>
            <a:ext cx="179387" cy="179387"/>
          </a:xfrm>
          <a:prstGeom prst="rect">
            <a:avLst/>
          </a:prstGeom>
          <a:solidFill>
            <a:srgbClr val="FF630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9547" name="Rectangle 43"/>
          <p:cNvSpPr>
            <a:spLocks noChangeArrowheads="1"/>
          </p:cNvSpPr>
          <p:nvPr/>
        </p:nvSpPr>
        <p:spPr bwMode="auto">
          <a:xfrm>
            <a:off x="6191250" y="4967288"/>
            <a:ext cx="179388" cy="179387"/>
          </a:xfrm>
          <a:prstGeom prst="rect">
            <a:avLst/>
          </a:prstGeom>
          <a:solidFill>
            <a:srgbClr val="FF630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extLst>
      <p:ext uri="{BB962C8B-B14F-4D97-AF65-F5344CB8AC3E}">
        <p14:creationId xmlns:p14="http://schemas.microsoft.com/office/powerpoint/2010/main" val="403726638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grpId="0" nodeType="clickEffect">
                                  <p:stCondLst>
                                    <p:cond delay="0"/>
                                  </p:stCondLst>
                                  <p:childTnLst>
                                    <p:set>
                                      <p:cBhvr additive="repl">
                                        <p:cTn id="6" dur="1" fill="hold">
                                          <p:stCondLst>
                                            <p:cond delay="0"/>
                                          </p:stCondLst>
                                        </p:cTn>
                                        <p:tgtEl>
                                          <p:spTgt spid="149534"/>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14952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fill="hold" grpId="0" nodeType="clickEffect">
                                  <p:stCondLst>
                                    <p:cond delay="0"/>
                                  </p:stCondLst>
                                  <p:childTnLst>
                                    <p:set>
                                      <p:cBhvr additive="repl">
                                        <p:cTn id="12" dur="1" fill="hold">
                                          <p:stCondLst>
                                            <p:cond delay="0"/>
                                          </p:stCondLst>
                                        </p:cTn>
                                        <p:tgtEl>
                                          <p:spTgt spid="149535"/>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1495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grpId="0" nodeType="clickEffect">
                                  <p:stCondLst>
                                    <p:cond delay="0"/>
                                  </p:stCondLst>
                                  <p:childTnLst>
                                    <p:set>
                                      <p:cBhvr additive="repl">
                                        <p:cTn id="18" dur="1" fill="hold">
                                          <p:stCondLst>
                                            <p:cond delay="0"/>
                                          </p:stCondLst>
                                        </p:cTn>
                                        <p:tgtEl>
                                          <p:spTgt spid="149536"/>
                                        </p:tgtEl>
                                        <p:attrNameLst>
                                          <p:attrName>style.visibility</p:attrName>
                                        </p:attrNameLst>
                                      </p:cBhvr>
                                      <p:to>
                                        <p:strVal val="visible"/>
                                      </p:to>
                                    </p:set>
                                  </p:childTnLst>
                                </p:cTn>
                              </p:par>
                              <p:par>
                                <p:cTn id="19" presetID="1" presetClass="entr" fill="hold" nodeType="withEffect">
                                  <p:stCondLst>
                                    <p:cond delay="0"/>
                                  </p:stCondLst>
                                  <p:childTnLst>
                                    <p:set>
                                      <p:cBhvr additive="repl">
                                        <p:cTn id="20" dur="1" fill="hold">
                                          <p:stCondLst>
                                            <p:cond delay="0"/>
                                          </p:stCondLst>
                                        </p:cTn>
                                        <p:tgtEl>
                                          <p:spTgt spid="149528"/>
                                        </p:tgtEl>
                                        <p:attrNameLst>
                                          <p:attrName>style.visibility</p:attrName>
                                        </p:attrNameLst>
                                      </p:cBhvr>
                                      <p:to>
                                        <p:strVal val="visible"/>
                                      </p:to>
                                    </p:set>
                                  </p:childTnLst>
                                </p:cTn>
                              </p:par>
                              <p:par>
                                <p:cTn id="21" presetID="1" presetClass="entr" fill="hold" grpId="0" nodeType="withEffect">
                                  <p:stCondLst>
                                    <p:cond delay="0"/>
                                  </p:stCondLst>
                                  <p:childTnLst>
                                    <p:set>
                                      <p:cBhvr additive="repl">
                                        <p:cTn id="22" dur="1" fill="hold">
                                          <p:stCondLst>
                                            <p:cond delay="0"/>
                                          </p:stCondLst>
                                        </p:cTn>
                                        <p:tgtEl>
                                          <p:spTgt spid="149537"/>
                                        </p:tgtEl>
                                        <p:attrNameLst>
                                          <p:attrName>style.visibility</p:attrName>
                                        </p:attrNameLst>
                                      </p:cBhvr>
                                      <p:to>
                                        <p:strVal val="visible"/>
                                      </p:to>
                                    </p:set>
                                  </p:childTnLst>
                                </p:cTn>
                              </p:par>
                              <p:par>
                                <p:cTn id="23" presetID="1" presetClass="entr" fill="hold" nodeType="withEffect">
                                  <p:stCondLst>
                                    <p:cond delay="0"/>
                                  </p:stCondLst>
                                  <p:childTnLst>
                                    <p:set>
                                      <p:cBhvr additive="repl">
                                        <p:cTn id="24" dur="1" fill="hold">
                                          <p:stCondLst>
                                            <p:cond delay="0"/>
                                          </p:stCondLst>
                                        </p:cTn>
                                        <p:tgtEl>
                                          <p:spTgt spid="14952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fill="hold" grpId="0" nodeType="clickEffect">
                                  <p:stCondLst>
                                    <p:cond delay="0"/>
                                  </p:stCondLst>
                                  <p:childTnLst>
                                    <p:set>
                                      <p:cBhvr additive="repl">
                                        <p:cTn id="28" dur="1" fill="hold">
                                          <p:stCondLst>
                                            <p:cond delay="0"/>
                                          </p:stCondLst>
                                        </p:cTn>
                                        <p:tgtEl>
                                          <p:spTgt spid="149538"/>
                                        </p:tgtEl>
                                        <p:attrNameLst>
                                          <p:attrName>style.visibility</p:attrName>
                                        </p:attrNameLst>
                                      </p:cBhvr>
                                      <p:to>
                                        <p:strVal val="visible"/>
                                      </p:to>
                                    </p:set>
                                  </p:childTnLst>
                                </p:cTn>
                              </p:par>
                              <p:par>
                                <p:cTn id="29" presetID="1" presetClass="entr" fill="hold" nodeType="withEffect">
                                  <p:stCondLst>
                                    <p:cond delay="0"/>
                                  </p:stCondLst>
                                  <p:childTnLst>
                                    <p:set>
                                      <p:cBhvr additive="repl">
                                        <p:cTn id="30" dur="1" fill="hold">
                                          <p:stCondLst>
                                            <p:cond delay="0"/>
                                          </p:stCondLst>
                                        </p:cTn>
                                        <p:tgtEl>
                                          <p:spTgt spid="149530"/>
                                        </p:tgtEl>
                                        <p:attrNameLst>
                                          <p:attrName>style.visibility</p:attrName>
                                        </p:attrNameLst>
                                      </p:cBhvr>
                                      <p:to>
                                        <p:strVal val="visible"/>
                                      </p:to>
                                    </p:set>
                                  </p:childTnLst>
                                </p:cTn>
                              </p:par>
                              <p:par>
                                <p:cTn id="31" presetID="1" presetClass="entr" fill="hold" grpId="0" nodeType="withEffect">
                                  <p:stCondLst>
                                    <p:cond delay="0"/>
                                  </p:stCondLst>
                                  <p:childTnLst>
                                    <p:set>
                                      <p:cBhvr additive="repl">
                                        <p:cTn id="32" dur="1" fill="hold">
                                          <p:stCondLst>
                                            <p:cond delay="0"/>
                                          </p:stCondLst>
                                        </p:cTn>
                                        <p:tgtEl>
                                          <p:spTgt spid="149541"/>
                                        </p:tgtEl>
                                        <p:attrNameLst>
                                          <p:attrName>style.visibility</p:attrName>
                                        </p:attrNameLst>
                                      </p:cBhvr>
                                      <p:to>
                                        <p:strVal val="visible"/>
                                      </p:to>
                                    </p:set>
                                  </p:childTnLst>
                                </p:cTn>
                              </p:par>
                              <p:par>
                                <p:cTn id="33" presetID="1" presetClass="entr" fill="hold" nodeType="withEffect">
                                  <p:stCondLst>
                                    <p:cond delay="0"/>
                                  </p:stCondLst>
                                  <p:childTnLst>
                                    <p:set>
                                      <p:cBhvr additive="repl">
                                        <p:cTn id="34" dur="1" fill="hold">
                                          <p:stCondLst>
                                            <p:cond delay="0"/>
                                          </p:stCondLst>
                                        </p:cTn>
                                        <p:tgtEl>
                                          <p:spTgt spid="14953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fill="hold" grpId="0" nodeType="clickEffect">
                                  <p:stCondLst>
                                    <p:cond delay="0"/>
                                  </p:stCondLst>
                                  <p:childTnLst>
                                    <p:set>
                                      <p:cBhvr additive="repl">
                                        <p:cTn id="38" dur="1" fill="hold">
                                          <p:stCondLst>
                                            <p:cond delay="0"/>
                                          </p:stCondLst>
                                        </p:cTn>
                                        <p:tgtEl>
                                          <p:spTgt spid="149542"/>
                                        </p:tgtEl>
                                        <p:attrNameLst>
                                          <p:attrName>style.visibility</p:attrName>
                                        </p:attrNameLst>
                                      </p:cBhvr>
                                      <p:to>
                                        <p:strVal val="visible"/>
                                      </p:to>
                                    </p:set>
                                  </p:childTnLst>
                                </p:cTn>
                              </p:par>
                              <p:par>
                                <p:cTn id="39" presetID="1" presetClass="entr" fill="hold" nodeType="withEffect">
                                  <p:stCondLst>
                                    <p:cond delay="0"/>
                                  </p:stCondLst>
                                  <p:childTnLst>
                                    <p:set>
                                      <p:cBhvr additive="repl">
                                        <p:cTn id="40" dur="1" fill="hold">
                                          <p:stCondLst>
                                            <p:cond delay="0"/>
                                          </p:stCondLst>
                                        </p:cTn>
                                        <p:tgtEl>
                                          <p:spTgt spid="149532"/>
                                        </p:tgtEl>
                                        <p:attrNameLst>
                                          <p:attrName>style.visibility</p:attrName>
                                        </p:attrNameLst>
                                      </p:cBhvr>
                                      <p:to>
                                        <p:strVal val="visible"/>
                                      </p:to>
                                    </p:set>
                                  </p:childTnLst>
                                </p:cTn>
                              </p:par>
                              <p:par>
                                <p:cTn id="41" presetID="1" presetClass="entr" fill="hold" grpId="0" nodeType="withEffect">
                                  <p:stCondLst>
                                    <p:cond delay="0"/>
                                  </p:stCondLst>
                                  <p:childTnLst>
                                    <p:set>
                                      <p:cBhvr additive="repl">
                                        <p:cTn id="42" dur="1" fill="hold">
                                          <p:stCondLst>
                                            <p:cond delay="0"/>
                                          </p:stCondLst>
                                        </p:cTn>
                                        <p:tgtEl>
                                          <p:spTgt spid="149543"/>
                                        </p:tgtEl>
                                        <p:attrNameLst>
                                          <p:attrName>style.visibility</p:attrName>
                                        </p:attrNameLst>
                                      </p:cBhvr>
                                      <p:to>
                                        <p:strVal val="visible"/>
                                      </p:to>
                                    </p:set>
                                  </p:childTnLst>
                                </p:cTn>
                              </p:par>
                              <p:par>
                                <p:cTn id="43" presetID="1" presetClass="entr" fill="hold" nodeType="withEffect">
                                  <p:stCondLst>
                                    <p:cond delay="0"/>
                                  </p:stCondLst>
                                  <p:childTnLst>
                                    <p:set>
                                      <p:cBhvr additive="repl">
                                        <p:cTn id="44" dur="1" fill="hold">
                                          <p:stCondLst>
                                            <p:cond delay="0"/>
                                          </p:stCondLst>
                                        </p:cTn>
                                        <p:tgtEl>
                                          <p:spTgt spid="149533"/>
                                        </p:tgtEl>
                                        <p:attrNameLst>
                                          <p:attrName>style.visibility</p:attrName>
                                        </p:attrNameLst>
                                      </p:cBhvr>
                                      <p:to>
                                        <p:strVal val="visible"/>
                                      </p:to>
                                    </p:set>
                                  </p:childTnLst>
                                </p:cTn>
                              </p:par>
                              <p:par>
                                <p:cTn id="45" presetID="1" presetClass="entr" fill="hold" grpId="0" nodeType="withEffect">
                                  <p:stCondLst>
                                    <p:cond delay="0"/>
                                  </p:stCondLst>
                                  <p:childTnLst>
                                    <p:set>
                                      <p:cBhvr additive="repl">
                                        <p:cTn id="46" dur="1" fill="hold">
                                          <p:stCondLst>
                                            <p:cond delay="0"/>
                                          </p:stCondLst>
                                        </p:cTn>
                                        <p:tgtEl>
                                          <p:spTgt spid="149539"/>
                                        </p:tgtEl>
                                        <p:attrNameLst>
                                          <p:attrName>style.visibility</p:attrName>
                                        </p:attrNameLst>
                                      </p:cBhvr>
                                      <p:to>
                                        <p:strVal val="visible"/>
                                      </p:to>
                                    </p:set>
                                  </p:childTnLst>
                                </p:cTn>
                              </p:par>
                              <p:par>
                                <p:cTn id="47" presetID="1" presetClass="entr" fill="hold" grpId="0" nodeType="withEffect">
                                  <p:stCondLst>
                                    <p:cond delay="0"/>
                                  </p:stCondLst>
                                  <p:childTnLst>
                                    <p:set>
                                      <p:cBhvr additive="repl">
                                        <p:cTn id="48" dur="1" fill="hold">
                                          <p:stCondLst>
                                            <p:cond delay="0"/>
                                          </p:stCondLst>
                                        </p:cTn>
                                        <p:tgtEl>
                                          <p:spTgt spid="149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34" grpId="0" animBg="1"/>
      <p:bldP spid="149535" grpId="0" animBg="1"/>
      <p:bldP spid="149536" grpId="0" animBg="1"/>
      <p:bldP spid="149537" grpId="0" animBg="1"/>
      <p:bldP spid="149538" grpId="0" animBg="1"/>
      <p:bldP spid="149539" grpId="0" animBg="1"/>
      <p:bldP spid="149540" grpId="0" animBg="1"/>
      <p:bldP spid="149541" grpId="0" animBg="1"/>
      <p:bldP spid="149542" grpId="0" animBg="1"/>
      <p:bldP spid="14954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529" name="Group 1"/>
          <p:cNvGrpSpPr>
            <a:grpSpLocks/>
          </p:cNvGrpSpPr>
          <p:nvPr/>
        </p:nvGrpSpPr>
        <p:grpSpPr bwMode="auto">
          <a:xfrm>
            <a:off x="1247775" y="3070225"/>
            <a:ext cx="2924175" cy="1990725"/>
            <a:chOff x="786" y="1934"/>
            <a:chExt cx="1842" cy="1254"/>
          </a:xfrm>
        </p:grpSpPr>
        <p:pic>
          <p:nvPicPr>
            <p:cNvPr id="1505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6" y="1934"/>
              <a:ext cx="1842" cy="125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0531" name="Text Box 3"/>
            <p:cNvSpPr txBox="1">
              <a:spLocks noChangeArrowheads="1"/>
            </p:cNvSpPr>
            <p:nvPr/>
          </p:nvSpPr>
          <p:spPr bwMode="auto">
            <a:xfrm>
              <a:off x="786" y="1934"/>
              <a:ext cx="1842" cy="1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150532" name="Group 4"/>
          <p:cNvGrpSpPr>
            <a:grpSpLocks/>
          </p:cNvGrpSpPr>
          <p:nvPr/>
        </p:nvGrpSpPr>
        <p:grpSpPr bwMode="auto">
          <a:xfrm>
            <a:off x="5332413" y="2667000"/>
            <a:ext cx="2905125" cy="2986088"/>
            <a:chOff x="3359" y="1680"/>
            <a:chExt cx="1830" cy="1881"/>
          </a:xfrm>
        </p:grpSpPr>
        <p:pic>
          <p:nvPicPr>
            <p:cNvPr id="15053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 y="1817"/>
              <a:ext cx="1483" cy="15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150534" name="Object 6"/>
            <p:cNvGraphicFramePr>
              <a:graphicFrameLocks noChangeAspect="1"/>
            </p:cNvGraphicFramePr>
            <p:nvPr/>
          </p:nvGraphicFramePr>
          <p:xfrm>
            <a:off x="3527" y="3193"/>
            <a:ext cx="234" cy="209"/>
          </p:xfrm>
          <a:graphic>
            <a:graphicData uri="http://schemas.openxmlformats.org/presentationml/2006/ole">
              <mc:AlternateContent xmlns:mc="http://schemas.openxmlformats.org/markup-compatibility/2006">
                <mc:Choice xmlns:v="urn:schemas-microsoft-com:vml" Requires="v">
                  <p:oleObj r:id="rId5" imgW="190440" imgH="190440" progId="">
                    <p:embed/>
                  </p:oleObj>
                </mc:Choice>
                <mc:Fallback>
                  <p:oleObj r:id="rId5" imgW="190440" imgH="19044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7" y="3193"/>
                          <a:ext cx="234" cy="209"/>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35" name="Object 7"/>
            <p:cNvGraphicFramePr>
              <a:graphicFrameLocks noChangeAspect="1"/>
            </p:cNvGraphicFramePr>
            <p:nvPr/>
          </p:nvGraphicFramePr>
          <p:xfrm>
            <a:off x="3527" y="1890"/>
            <a:ext cx="250" cy="262"/>
          </p:xfrm>
          <a:graphic>
            <a:graphicData uri="http://schemas.openxmlformats.org/presentationml/2006/ole">
              <mc:AlternateContent xmlns:mc="http://schemas.openxmlformats.org/markup-compatibility/2006">
                <mc:Choice xmlns:v="urn:schemas-microsoft-com:vml" Requires="v">
                  <p:oleObj r:id="rId7" imgW="203040" imgH="241200" progId="">
                    <p:embed/>
                  </p:oleObj>
                </mc:Choice>
                <mc:Fallback>
                  <p:oleObj r:id="rId7" imgW="203040" imgH="2412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27" y="1890"/>
                          <a:ext cx="250" cy="26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36" name="Object 8"/>
            <p:cNvGraphicFramePr>
              <a:graphicFrameLocks noChangeAspect="1"/>
            </p:cNvGraphicFramePr>
            <p:nvPr/>
          </p:nvGraphicFramePr>
          <p:xfrm>
            <a:off x="4843" y="1680"/>
            <a:ext cx="250" cy="262"/>
          </p:xfrm>
          <a:graphic>
            <a:graphicData uri="http://schemas.openxmlformats.org/presentationml/2006/ole">
              <mc:AlternateContent xmlns:mc="http://schemas.openxmlformats.org/markup-compatibility/2006">
                <mc:Choice xmlns:v="urn:schemas-microsoft-com:vml" Requires="v">
                  <p:oleObj r:id="rId9" imgW="203040" imgH="241200" progId="">
                    <p:embed/>
                  </p:oleObj>
                </mc:Choice>
                <mc:Fallback>
                  <p:oleObj r:id="rId9" imgW="203040" imgH="24120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43" y="1680"/>
                          <a:ext cx="250" cy="26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37" name="Object 9"/>
            <p:cNvGraphicFramePr>
              <a:graphicFrameLocks noChangeAspect="1"/>
            </p:cNvGraphicFramePr>
            <p:nvPr/>
          </p:nvGraphicFramePr>
          <p:xfrm>
            <a:off x="4436" y="2279"/>
            <a:ext cx="250" cy="262"/>
          </p:xfrm>
          <a:graphic>
            <a:graphicData uri="http://schemas.openxmlformats.org/presentationml/2006/ole">
              <mc:AlternateContent xmlns:mc="http://schemas.openxmlformats.org/markup-compatibility/2006">
                <mc:Choice xmlns:v="urn:schemas-microsoft-com:vml" Requires="v">
                  <p:oleObj r:id="rId11" imgW="203040" imgH="241200" progId="">
                    <p:embed/>
                  </p:oleObj>
                </mc:Choice>
                <mc:Fallback>
                  <p:oleObj r:id="rId11" imgW="203040" imgH="24120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36" y="2279"/>
                          <a:ext cx="250" cy="26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38" name="Object 10"/>
            <p:cNvGraphicFramePr>
              <a:graphicFrameLocks noChangeAspect="1"/>
            </p:cNvGraphicFramePr>
            <p:nvPr/>
          </p:nvGraphicFramePr>
          <p:xfrm>
            <a:off x="4939" y="2963"/>
            <a:ext cx="250" cy="262"/>
          </p:xfrm>
          <a:graphic>
            <a:graphicData uri="http://schemas.openxmlformats.org/presentationml/2006/ole">
              <mc:AlternateContent xmlns:mc="http://schemas.openxmlformats.org/markup-compatibility/2006">
                <mc:Choice xmlns:v="urn:schemas-microsoft-com:vml" Requires="v">
                  <p:oleObj r:id="rId13" imgW="203040" imgH="241200" progId="">
                    <p:embed/>
                  </p:oleObj>
                </mc:Choice>
                <mc:Fallback>
                  <p:oleObj r:id="rId13" imgW="203040" imgH="241200" progId="">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39" y="2963"/>
                          <a:ext cx="250" cy="26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39" name="Object 11"/>
            <p:cNvGraphicFramePr>
              <a:graphicFrameLocks noChangeAspect="1"/>
            </p:cNvGraphicFramePr>
            <p:nvPr/>
          </p:nvGraphicFramePr>
          <p:xfrm>
            <a:off x="4089" y="3299"/>
            <a:ext cx="250" cy="262"/>
          </p:xfrm>
          <a:graphic>
            <a:graphicData uri="http://schemas.openxmlformats.org/presentationml/2006/ole">
              <mc:AlternateContent xmlns:mc="http://schemas.openxmlformats.org/markup-compatibility/2006">
                <mc:Choice xmlns:v="urn:schemas-microsoft-com:vml" Requires="v">
                  <p:oleObj r:id="rId15" imgW="203040" imgH="241200" progId="">
                    <p:embed/>
                  </p:oleObj>
                </mc:Choice>
                <mc:Fallback>
                  <p:oleObj r:id="rId15" imgW="203040" imgH="241200"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89" y="3299"/>
                          <a:ext cx="250" cy="26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40" name="Object 12"/>
            <p:cNvGraphicFramePr>
              <a:graphicFrameLocks noChangeAspect="1"/>
            </p:cNvGraphicFramePr>
            <p:nvPr/>
          </p:nvGraphicFramePr>
          <p:xfrm>
            <a:off x="3359" y="2721"/>
            <a:ext cx="250" cy="262"/>
          </p:xfrm>
          <a:graphic>
            <a:graphicData uri="http://schemas.openxmlformats.org/presentationml/2006/ole">
              <mc:AlternateContent xmlns:mc="http://schemas.openxmlformats.org/markup-compatibility/2006">
                <mc:Choice xmlns:v="urn:schemas-microsoft-com:vml" Requires="v">
                  <p:oleObj r:id="rId17" imgW="203040" imgH="241200" progId="">
                    <p:embed/>
                  </p:oleObj>
                </mc:Choice>
                <mc:Fallback>
                  <p:oleObj r:id="rId17" imgW="203040" imgH="241200" progId="">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59" y="2721"/>
                          <a:ext cx="250" cy="26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50541" name="Group 13"/>
          <p:cNvGrpSpPr>
            <a:grpSpLocks/>
          </p:cNvGrpSpPr>
          <p:nvPr/>
        </p:nvGrpSpPr>
        <p:grpSpPr bwMode="auto">
          <a:xfrm>
            <a:off x="5597525" y="2617788"/>
            <a:ext cx="2354263" cy="2968625"/>
            <a:chOff x="3526" y="1649"/>
            <a:chExt cx="1483" cy="1870"/>
          </a:xfrm>
        </p:grpSpPr>
        <p:pic>
          <p:nvPicPr>
            <p:cNvPr id="150542" name="Picture 1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26" y="1818"/>
              <a:ext cx="1483" cy="15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150543" name="Object 15"/>
            <p:cNvGraphicFramePr>
              <a:graphicFrameLocks noChangeAspect="1"/>
            </p:cNvGraphicFramePr>
            <p:nvPr/>
          </p:nvGraphicFramePr>
          <p:xfrm>
            <a:off x="3526" y="3193"/>
            <a:ext cx="217" cy="209"/>
          </p:xfrm>
          <a:graphic>
            <a:graphicData uri="http://schemas.openxmlformats.org/presentationml/2006/ole">
              <mc:AlternateContent xmlns:mc="http://schemas.openxmlformats.org/markup-compatibility/2006">
                <mc:Choice xmlns:v="urn:schemas-microsoft-com:vml" Requires="v">
                  <p:oleObj r:id="rId20" imgW="177480" imgH="190440" progId="">
                    <p:embed/>
                  </p:oleObj>
                </mc:Choice>
                <mc:Fallback>
                  <p:oleObj r:id="rId20" imgW="177480" imgH="190440" progId="">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526" y="3193"/>
                          <a:ext cx="217" cy="209"/>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44" name="Object 16"/>
            <p:cNvGraphicFramePr>
              <a:graphicFrameLocks noChangeAspect="1"/>
            </p:cNvGraphicFramePr>
            <p:nvPr/>
          </p:nvGraphicFramePr>
          <p:xfrm>
            <a:off x="3873" y="1775"/>
            <a:ext cx="218" cy="262"/>
          </p:xfrm>
          <a:graphic>
            <a:graphicData uri="http://schemas.openxmlformats.org/presentationml/2006/ole">
              <mc:AlternateContent xmlns:mc="http://schemas.openxmlformats.org/markup-compatibility/2006">
                <mc:Choice xmlns:v="urn:schemas-microsoft-com:vml" Requires="v">
                  <p:oleObj r:id="rId22" imgW="177480" imgH="241200" progId="">
                    <p:embed/>
                  </p:oleObj>
                </mc:Choice>
                <mc:Fallback>
                  <p:oleObj r:id="rId22" imgW="177480" imgH="241200" progId="">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873" y="1775"/>
                          <a:ext cx="218" cy="26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45" name="Object 17"/>
            <p:cNvGraphicFramePr>
              <a:graphicFrameLocks noChangeAspect="1"/>
            </p:cNvGraphicFramePr>
            <p:nvPr/>
          </p:nvGraphicFramePr>
          <p:xfrm>
            <a:off x="4412" y="1649"/>
            <a:ext cx="250" cy="262"/>
          </p:xfrm>
          <a:graphic>
            <a:graphicData uri="http://schemas.openxmlformats.org/presentationml/2006/ole">
              <mc:AlternateContent xmlns:mc="http://schemas.openxmlformats.org/markup-compatibility/2006">
                <mc:Choice xmlns:v="urn:schemas-microsoft-com:vml" Requires="v">
                  <p:oleObj r:id="rId24" imgW="177480" imgH="241200" progId="">
                    <p:embed/>
                  </p:oleObj>
                </mc:Choice>
                <mc:Fallback>
                  <p:oleObj r:id="rId24" imgW="177480" imgH="241200" progId="">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12" y="1649"/>
                          <a:ext cx="250" cy="26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46" name="Object 18"/>
            <p:cNvGraphicFramePr>
              <a:graphicFrameLocks noChangeAspect="1"/>
            </p:cNvGraphicFramePr>
            <p:nvPr/>
          </p:nvGraphicFramePr>
          <p:xfrm>
            <a:off x="4723" y="1870"/>
            <a:ext cx="218" cy="262"/>
          </p:xfrm>
          <a:graphic>
            <a:graphicData uri="http://schemas.openxmlformats.org/presentationml/2006/ole">
              <mc:AlternateContent xmlns:mc="http://schemas.openxmlformats.org/markup-compatibility/2006">
                <mc:Choice xmlns:v="urn:schemas-microsoft-com:vml" Requires="v">
                  <p:oleObj r:id="rId26" imgW="177480" imgH="241200" progId="">
                    <p:embed/>
                  </p:oleObj>
                </mc:Choice>
                <mc:Fallback>
                  <p:oleObj r:id="rId26" imgW="177480" imgH="241200" progId="">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723" y="1870"/>
                          <a:ext cx="218" cy="26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47" name="Object 19"/>
            <p:cNvGraphicFramePr>
              <a:graphicFrameLocks noChangeAspect="1"/>
            </p:cNvGraphicFramePr>
            <p:nvPr/>
          </p:nvGraphicFramePr>
          <p:xfrm>
            <a:off x="4507" y="2143"/>
            <a:ext cx="218" cy="262"/>
          </p:xfrm>
          <a:graphic>
            <a:graphicData uri="http://schemas.openxmlformats.org/presentationml/2006/ole">
              <mc:AlternateContent xmlns:mc="http://schemas.openxmlformats.org/markup-compatibility/2006">
                <mc:Choice xmlns:v="urn:schemas-microsoft-com:vml" Requires="v">
                  <p:oleObj r:id="rId28" imgW="177480" imgH="241200" progId="">
                    <p:embed/>
                  </p:oleObj>
                </mc:Choice>
                <mc:Fallback>
                  <p:oleObj r:id="rId28" imgW="177480" imgH="241200" progId="">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507" y="2143"/>
                          <a:ext cx="218" cy="26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48" name="Object 20"/>
            <p:cNvGraphicFramePr>
              <a:graphicFrameLocks noChangeAspect="1"/>
            </p:cNvGraphicFramePr>
            <p:nvPr/>
          </p:nvGraphicFramePr>
          <p:xfrm>
            <a:off x="4543" y="2437"/>
            <a:ext cx="218" cy="262"/>
          </p:xfrm>
          <a:graphic>
            <a:graphicData uri="http://schemas.openxmlformats.org/presentationml/2006/ole">
              <mc:AlternateContent xmlns:mc="http://schemas.openxmlformats.org/markup-compatibility/2006">
                <mc:Choice xmlns:v="urn:schemas-microsoft-com:vml" Requires="v">
                  <p:oleObj r:id="rId30" imgW="177480" imgH="241200" progId="">
                    <p:embed/>
                  </p:oleObj>
                </mc:Choice>
                <mc:Fallback>
                  <p:oleObj r:id="rId30" imgW="177480" imgH="241200" progId="">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543" y="2437"/>
                          <a:ext cx="218" cy="26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49" name="Object 21"/>
            <p:cNvGraphicFramePr>
              <a:graphicFrameLocks noChangeAspect="1"/>
            </p:cNvGraphicFramePr>
            <p:nvPr/>
          </p:nvGraphicFramePr>
          <p:xfrm>
            <a:off x="4783" y="2690"/>
            <a:ext cx="218" cy="262"/>
          </p:xfrm>
          <a:graphic>
            <a:graphicData uri="http://schemas.openxmlformats.org/presentationml/2006/ole">
              <mc:AlternateContent xmlns:mc="http://schemas.openxmlformats.org/markup-compatibility/2006">
                <mc:Choice xmlns:v="urn:schemas-microsoft-com:vml" Requires="v">
                  <p:oleObj r:id="rId32" imgW="177480" imgH="241200" progId="">
                    <p:embed/>
                  </p:oleObj>
                </mc:Choice>
                <mc:Fallback>
                  <p:oleObj r:id="rId32" imgW="177480" imgH="241200" progId="">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783" y="2690"/>
                          <a:ext cx="218" cy="26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50" name="Object 22"/>
            <p:cNvGraphicFramePr>
              <a:graphicFrameLocks noChangeAspect="1"/>
            </p:cNvGraphicFramePr>
            <p:nvPr/>
          </p:nvGraphicFramePr>
          <p:xfrm>
            <a:off x="4663" y="3141"/>
            <a:ext cx="218" cy="262"/>
          </p:xfrm>
          <a:graphic>
            <a:graphicData uri="http://schemas.openxmlformats.org/presentationml/2006/ole">
              <mc:AlternateContent xmlns:mc="http://schemas.openxmlformats.org/markup-compatibility/2006">
                <mc:Choice xmlns:v="urn:schemas-microsoft-com:vml" Requires="v">
                  <p:oleObj r:id="rId34" imgW="177480" imgH="241200" progId="">
                    <p:embed/>
                  </p:oleObj>
                </mc:Choice>
                <mc:Fallback>
                  <p:oleObj r:id="rId34" imgW="177480" imgH="241200" progId="">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663" y="3141"/>
                          <a:ext cx="218" cy="26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51" name="Object 23"/>
            <p:cNvGraphicFramePr>
              <a:graphicFrameLocks noChangeAspect="1"/>
            </p:cNvGraphicFramePr>
            <p:nvPr/>
          </p:nvGraphicFramePr>
          <p:xfrm>
            <a:off x="4280" y="3257"/>
            <a:ext cx="250" cy="262"/>
          </p:xfrm>
          <a:graphic>
            <a:graphicData uri="http://schemas.openxmlformats.org/presentationml/2006/ole">
              <mc:AlternateContent xmlns:mc="http://schemas.openxmlformats.org/markup-compatibility/2006">
                <mc:Choice xmlns:v="urn:schemas-microsoft-com:vml" Requires="v">
                  <p:oleObj r:id="rId36" imgW="177480" imgH="241200" progId="">
                    <p:embed/>
                  </p:oleObj>
                </mc:Choice>
                <mc:Fallback>
                  <p:oleObj r:id="rId36" imgW="177480" imgH="241200" progId="">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280" y="3257"/>
                          <a:ext cx="250" cy="26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50552" name="Rectangle 24"/>
          <p:cNvSpPr>
            <a:spLocks noGrp="1" noChangeArrowheads="1"/>
          </p:cNvSpPr>
          <p:nvPr>
            <p:ph type="title"/>
          </p:nvPr>
        </p:nvSpPr>
        <p:spPr>
          <a:xfrm>
            <a:off x="457200" y="193675"/>
            <a:ext cx="8229600" cy="1304925"/>
          </a:xfrm>
          <a:ln/>
        </p:spPr>
        <p:txBody>
          <a:bodyPr tIns="11088"/>
          <a:lstStyle/>
          <a:p>
            <a:pPr>
              <a:tabLst>
                <a:tab pos="723900" algn="l"/>
                <a:tab pos="1447800" algn="l"/>
                <a:tab pos="2171700" algn="l"/>
                <a:tab pos="2895600" algn="l"/>
                <a:tab pos="3619500" algn="l"/>
                <a:tab pos="4343400" algn="l"/>
                <a:tab pos="5067300" algn="l"/>
                <a:tab pos="5791200" algn="l"/>
                <a:tab pos="6515100" algn="l"/>
                <a:tab pos="7239000" algn="l"/>
                <a:tab pos="7962900" algn="l"/>
              </a:tabLst>
            </a:pPr>
            <a:r>
              <a:rPr lang="fr-FR" dirty="0"/>
              <a:t>Exemple: </a:t>
            </a:r>
            <a:r>
              <a:rPr lang="en-GB" dirty="0" err="1"/>
              <a:t>Algorithme</a:t>
            </a:r>
            <a:r>
              <a:rPr lang="en-GB" dirty="0"/>
              <a:t> de </a:t>
            </a:r>
            <a:r>
              <a:rPr lang="en-GB" dirty="0" err="1"/>
              <a:t>Chaikin</a:t>
            </a:r>
            <a:r>
              <a:rPr lang="en-GB" dirty="0"/>
              <a:t> </a:t>
            </a:r>
          </a:p>
        </p:txBody>
      </p:sp>
      <p:sp>
        <p:nvSpPr>
          <p:cNvPr id="150553" name="Rectangle 25"/>
          <p:cNvSpPr>
            <a:spLocks noGrp="1" noChangeArrowheads="1"/>
          </p:cNvSpPr>
          <p:nvPr>
            <p:ph idx="1"/>
          </p:nvPr>
        </p:nvSpPr>
        <p:spPr>
          <a:xfrm>
            <a:off x="457200" y="1604963"/>
            <a:ext cx="8229600" cy="4525962"/>
          </a:xfrm>
          <a:ln/>
        </p:spPr>
        <p:txBody>
          <a:bodyPr/>
          <a:lstStyle/>
          <a:p>
            <a:endParaRPr lang="fr-FR"/>
          </a:p>
        </p:txBody>
      </p:sp>
    </p:spTree>
    <p:extLst>
      <p:ext uri="{BB962C8B-B14F-4D97-AF65-F5344CB8AC3E}">
        <p14:creationId xmlns:p14="http://schemas.microsoft.com/office/powerpoint/2010/main" val="734425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553" name="Group 1"/>
          <p:cNvGrpSpPr>
            <a:grpSpLocks/>
          </p:cNvGrpSpPr>
          <p:nvPr/>
        </p:nvGrpSpPr>
        <p:grpSpPr bwMode="auto">
          <a:xfrm>
            <a:off x="1247775" y="3070225"/>
            <a:ext cx="2924175" cy="1990725"/>
            <a:chOff x="786" y="1934"/>
            <a:chExt cx="1842" cy="1254"/>
          </a:xfrm>
        </p:grpSpPr>
        <p:pic>
          <p:nvPicPr>
            <p:cNvPr id="15155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6" y="1934"/>
              <a:ext cx="1842" cy="125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1555" name="Text Box 3"/>
            <p:cNvSpPr txBox="1">
              <a:spLocks noChangeArrowheads="1"/>
            </p:cNvSpPr>
            <p:nvPr/>
          </p:nvSpPr>
          <p:spPr bwMode="auto">
            <a:xfrm>
              <a:off x="786" y="1934"/>
              <a:ext cx="1842" cy="1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151556" name="Group 4"/>
          <p:cNvGrpSpPr>
            <a:grpSpLocks/>
          </p:cNvGrpSpPr>
          <p:nvPr/>
        </p:nvGrpSpPr>
        <p:grpSpPr bwMode="auto">
          <a:xfrm>
            <a:off x="5595938" y="2881313"/>
            <a:ext cx="2354262" cy="2505075"/>
            <a:chOff x="3525" y="1815"/>
            <a:chExt cx="1483" cy="1578"/>
          </a:xfrm>
        </p:grpSpPr>
        <p:pic>
          <p:nvPicPr>
            <p:cNvPr id="15155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5" y="1815"/>
              <a:ext cx="1483" cy="15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151558" name="Object 6"/>
            <p:cNvGraphicFramePr>
              <a:graphicFrameLocks noChangeAspect="1"/>
            </p:cNvGraphicFramePr>
            <p:nvPr/>
          </p:nvGraphicFramePr>
          <p:xfrm>
            <a:off x="3525" y="3184"/>
            <a:ext cx="234" cy="209"/>
          </p:xfrm>
          <a:graphic>
            <a:graphicData uri="http://schemas.openxmlformats.org/presentationml/2006/ole">
              <mc:AlternateContent xmlns:mc="http://schemas.openxmlformats.org/markup-compatibility/2006">
                <mc:Choice xmlns:v="urn:schemas-microsoft-com:vml" Requires="v">
                  <p:oleObj r:id="rId5" imgW="190440" imgH="190440" progId="">
                    <p:embed/>
                  </p:oleObj>
                </mc:Choice>
                <mc:Fallback>
                  <p:oleObj r:id="rId5" imgW="190440" imgH="19044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5" y="3184"/>
                          <a:ext cx="234" cy="209"/>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51559" name="Rectangle 7"/>
          <p:cNvSpPr>
            <a:spLocks noGrp="1" noChangeArrowheads="1"/>
          </p:cNvSpPr>
          <p:nvPr>
            <p:ph type="title"/>
          </p:nvPr>
        </p:nvSpPr>
        <p:spPr>
          <a:xfrm>
            <a:off x="457200" y="193675"/>
            <a:ext cx="8229600" cy="1304925"/>
          </a:xfrm>
          <a:ln/>
        </p:spPr>
        <p:txBody>
          <a:bodyPr tIns="11088"/>
          <a:lstStyle/>
          <a:p>
            <a:pPr>
              <a:tabLst>
                <a:tab pos="723900" algn="l"/>
                <a:tab pos="1447800" algn="l"/>
                <a:tab pos="2171700" algn="l"/>
                <a:tab pos="2895600" algn="l"/>
                <a:tab pos="3619500" algn="l"/>
                <a:tab pos="4343400" algn="l"/>
                <a:tab pos="5067300" algn="l"/>
                <a:tab pos="5791200" algn="l"/>
                <a:tab pos="6515100" algn="l"/>
                <a:tab pos="7239000" algn="l"/>
                <a:tab pos="7962900" algn="l"/>
              </a:tabLst>
            </a:pPr>
            <a:r>
              <a:rPr lang="fr-FR" dirty="0"/>
              <a:t>Exemple: </a:t>
            </a:r>
            <a:r>
              <a:rPr lang="en-GB" dirty="0" err="1"/>
              <a:t>Algorithme</a:t>
            </a:r>
            <a:r>
              <a:rPr lang="en-GB" dirty="0"/>
              <a:t> de </a:t>
            </a:r>
            <a:r>
              <a:rPr lang="en-GB" dirty="0" err="1"/>
              <a:t>Chaikin</a:t>
            </a:r>
            <a:r>
              <a:rPr lang="en-GB" dirty="0"/>
              <a:t> </a:t>
            </a:r>
          </a:p>
        </p:txBody>
      </p:sp>
    </p:spTree>
    <p:extLst>
      <p:ext uri="{BB962C8B-B14F-4D97-AF65-F5344CB8AC3E}">
        <p14:creationId xmlns:p14="http://schemas.microsoft.com/office/powerpoint/2010/main" val="72913562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 </a:t>
            </a:r>
            <a:r>
              <a:rPr lang="en-GB" dirty="0" err="1"/>
              <a:t>Algorithme</a:t>
            </a:r>
            <a:r>
              <a:rPr lang="en-GB" dirty="0"/>
              <a:t> de </a:t>
            </a:r>
            <a:r>
              <a:rPr lang="en-GB" dirty="0" err="1"/>
              <a:t>Chaikin</a:t>
            </a:r>
            <a:r>
              <a:rPr lang="en-GB" dirty="0"/>
              <a:t> </a:t>
            </a:r>
            <a:endParaRPr lang="fr-FR" dirty="0"/>
          </a:p>
        </p:txBody>
      </p:sp>
      <p:sp>
        <p:nvSpPr>
          <p:cNvPr id="3" name="Espace réservé du contenu 2"/>
          <p:cNvSpPr>
            <a:spLocks noGrp="1"/>
          </p:cNvSpPr>
          <p:nvPr>
            <p:ph idx="1"/>
          </p:nvPr>
        </p:nvSpPr>
        <p:spPr/>
        <p:txBody>
          <a:bodyPr/>
          <a:lstStyle/>
          <a:p>
            <a:endParaRPr lang="fr-FR"/>
          </a:p>
        </p:txBody>
      </p:sp>
      <p:grpSp>
        <p:nvGrpSpPr>
          <p:cNvPr id="4" name="Group 2"/>
          <p:cNvGrpSpPr>
            <a:grpSpLocks/>
          </p:cNvGrpSpPr>
          <p:nvPr/>
        </p:nvGrpSpPr>
        <p:grpSpPr bwMode="auto">
          <a:xfrm>
            <a:off x="5595938" y="2881313"/>
            <a:ext cx="2354262" cy="2501900"/>
            <a:chOff x="3525" y="1815"/>
            <a:chExt cx="1483" cy="1576"/>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5" y="1815"/>
              <a:ext cx="1483" cy="15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6" name="Object 4"/>
            <p:cNvGraphicFramePr>
              <a:graphicFrameLocks noChangeAspect="1"/>
            </p:cNvGraphicFramePr>
            <p:nvPr/>
          </p:nvGraphicFramePr>
          <p:xfrm>
            <a:off x="3525" y="3173"/>
            <a:ext cx="265" cy="209"/>
          </p:xfrm>
          <a:graphic>
            <a:graphicData uri="http://schemas.openxmlformats.org/presentationml/2006/ole">
              <mc:AlternateContent xmlns:mc="http://schemas.openxmlformats.org/markup-compatibility/2006">
                <mc:Choice xmlns:v="urn:schemas-microsoft-com:vml" Requires="v">
                  <p:oleObj r:id="rId3" imgW="215640" imgH="190440" progId="">
                    <p:embed/>
                  </p:oleObj>
                </mc:Choice>
                <mc:Fallback>
                  <p:oleObj r:id="rId3" imgW="215640" imgH="1904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5" y="3173"/>
                          <a:ext cx="265" cy="209"/>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 name="Group 1"/>
          <p:cNvGrpSpPr>
            <a:grpSpLocks/>
          </p:cNvGrpSpPr>
          <p:nvPr/>
        </p:nvGrpSpPr>
        <p:grpSpPr bwMode="auto">
          <a:xfrm>
            <a:off x="1247775" y="3070225"/>
            <a:ext cx="2924175" cy="1990725"/>
            <a:chOff x="786" y="1934"/>
            <a:chExt cx="1842" cy="1254"/>
          </a:xfrm>
        </p:grpSpPr>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6" y="1934"/>
              <a:ext cx="1842" cy="125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 Box 3"/>
            <p:cNvSpPr txBox="1">
              <a:spLocks noChangeArrowheads="1"/>
            </p:cNvSpPr>
            <p:nvPr/>
          </p:nvSpPr>
          <p:spPr bwMode="auto">
            <a:xfrm>
              <a:off x="786" y="1934"/>
              <a:ext cx="1842" cy="1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spTree>
    <p:extLst>
      <p:ext uri="{BB962C8B-B14F-4D97-AF65-F5344CB8AC3E}">
        <p14:creationId xmlns:p14="http://schemas.microsoft.com/office/powerpoint/2010/main" val="1920634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620181-60EB-45FD-ADDB-75F06DC695A3}"/>
              </a:ext>
            </a:extLst>
          </p:cNvPr>
          <p:cNvSpPr>
            <a:spLocks noGrp="1"/>
          </p:cNvSpPr>
          <p:nvPr>
            <p:ph type="title"/>
          </p:nvPr>
        </p:nvSpPr>
        <p:spPr/>
        <p:txBody>
          <a:bodyPr/>
          <a:lstStyle/>
          <a:p>
            <a:r>
              <a:rPr lang="fr-FR" dirty="0" err="1"/>
              <a:t>Facts</a:t>
            </a:r>
            <a:r>
              <a:rPr lang="fr-FR" dirty="0"/>
              <a:t> about Subdivision Surfaces</a:t>
            </a:r>
            <a:br>
              <a:rPr lang="fr-FR" dirty="0"/>
            </a:br>
            <a:endParaRPr lang="fr-FR" dirty="0"/>
          </a:p>
        </p:txBody>
      </p:sp>
      <p:sp>
        <p:nvSpPr>
          <p:cNvPr id="3" name="Espace réservé du contenu 2">
            <a:extLst>
              <a:ext uri="{FF2B5EF4-FFF2-40B4-BE49-F238E27FC236}">
                <a16:creationId xmlns:a16="http://schemas.microsoft.com/office/drawing/2014/main" id="{D2773101-A0AF-4BF7-B1CD-39707FC337CC}"/>
              </a:ext>
            </a:extLst>
          </p:cNvPr>
          <p:cNvSpPr>
            <a:spLocks noGrp="1"/>
          </p:cNvSpPr>
          <p:nvPr>
            <p:ph idx="1"/>
          </p:nvPr>
        </p:nvSpPr>
        <p:spPr/>
        <p:txBody>
          <a:bodyPr>
            <a:normAutofit/>
          </a:bodyPr>
          <a:lstStyle/>
          <a:p>
            <a:r>
              <a:rPr lang="en-US" dirty="0"/>
              <a:t>Subdivision surfaces are limit surfaces:</a:t>
            </a:r>
          </a:p>
          <a:p>
            <a:pPr lvl="1"/>
            <a:r>
              <a:rPr lang="en-US" dirty="0"/>
              <a:t>It starts with a mesh</a:t>
            </a:r>
          </a:p>
          <a:p>
            <a:pPr lvl="1"/>
            <a:r>
              <a:rPr lang="en-US" dirty="0"/>
              <a:t>It is then refined by repeated subdivision</a:t>
            </a:r>
          </a:p>
          <a:p>
            <a:r>
              <a:rPr lang="en-US" dirty="0"/>
              <a:t>Since the subdivision process can be carried out infinite number of times, the intermediate meshes are </a:t>
            </a:r>
            <a:r>
              <a:rPr lang="en-US" b="1" dirty="0"/>
              <a:t>approximations</a:t>
            </a:r>
            <a:r>
              <a:rPr lang="en-US" dirty="0"/>
              <a:t> of the actual subdivision surface.</a:t>
            </a:r>
          </a:p>
          <a:p>
            <a:r>
              <a:rPr lang="en-US" dirty="0"/>
              <a:t>Subdivision surfaces is a simple technique for describing complex surfaces of arbitrary topology with guaranteed continuity.</a:t>
            </a:r>
          </a:p>
          <a:p>
            <a:r>
              <a:rPr lang="en-US" dirty="0"/>
              <a:t>Also supports Multiresolution.</a:t>
            </a:r>
            <a:endParaRPr lang="fr-FR" dirty="0"/>
          </a:p>
        </p:txBody>
      </p:sp>
    </p:spTree>
    <p:extLst>
      <p:ext uri="{BB962C8B-B14F-4D97-AF65-F5344CB8AC3E}">
        <p14:creationId xmlns:p14="http://schemas.microsoft.com/office/powerpoint/2010/main" val="3699815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6ACA93-16EA-4267-AEC7-F617B82B17E8}"/>
              </a:ext>
            </a:extLst>
          </p:cNvPr>
          <p:cNvSpPr>
            <a:spLocks noGrp="1"/>
          </p:cNvSpPr>
          <p:nvPr>
            <p:ph type="title"/>
          </p:nvPr>
        </p:nvSpPr>
        <p:spPr/>
        <p:txBody>
          <a:bodyPr/>
          <a:lstStyle/>
          <a:p>
            <a:r>
              <a:rPr lang="en-US" dirty="0"/>
              <a:t>What Can You Expect from …?</a:t>
            </a:r>
            <a:endParaRPr lang="fr-FR" dirty="0"/>
          </a:p>
        </p:txBody>
      </p:sp>
      <p:sp>
        <p:nvSpPr>
          <p:cNvPr id="3" name="Espace réservé du contenu 2">
            <a:extLst>
              <a:ext uri="{FF2B5EF4-FFF2-40B4-BE49-F238E27FC236}">
                <a16:creationId xmlns:a16="http://schemas.microsoft.com/office/drawing/2014/main" id="{90CC99B3-21C6-4E91-905A-ED9FC0BE44B2}"/>
              </a:ext>
            </a:extLst>
          </p:cNvPr>
          <p:cNvSpPr>
            <a:spLocks noGrp="1"/>
          </p:cNvSpPr>
          <p:nvPr>
            <p:ph idx="1"/>
          </p:nvPr>
        </p:nvSpPr>
        <p:spPr/>
        <p:txBody>
          <a:bodyPr/>
          <a:lstStyle/>
          <a:p>
            <a:r>
              <a:rPr lang="en-US" dirty="0"/>
              <a:t>It is easy to model a large number of surfaces of various types.</a:t>
            </a:r>
          </a:p>
          <a:p>
            <a:r>
              <a:rPr lang="en-US" dirty="0"/>
              <a:t>Usually, it generates smooth surfaces.</a:t>
            </a:r>
          </a:p>
          <a:p>
            <a:r>
              <a:rPr lang="en-US" dirty="0"/>
              <a:t>It has simple and intuitive interaction with models.</a:t>
            </a:r>
          </a:p>
          <a:p>
            <a:r>
              <a:rPr lang="en-US" dirty="0"/>
              <a:t>It can model sharp and semi-sharp features of surfaces.</a:t>
            </a:r>
          </a:p>
          <a:p>
            <a:r>
              <a:rPr lang="en-US" dirty="0"/>
              <a:t>Its representation is simple and compact (e.g., winged-edge and half-edge data structures, </a:t>
            </a:r>
            <a:r>
              <a:rPr lang="en-US" dirty="0" err="1"/>
              <a:t>etc</a:t>
            </a:r>
            <a:r>
              <a:rPr lang="en-US" dirty="0"/>
              <a:t>).</a:t>
            </a:r>
          </a:p>
          <a:p>
            <a:r>
              <a:rPr lang="en-US" dirty="0"/>
              <a:t>We only discuss 2-manifolds without boundary.</a:t>
            </a:r>
            <a:endParaRPr lang="fr-FR" dirty="0"/>
          </a:p>
        </p:txBody>
      </p:sp>
    </p:spTree>
    <p:extLst>
      <p:ext uri="{BB962C8B-B14F-4D97-AF65-F5344CB8AC3E}">
        <p14:creationId xmlns:p14="http://schemas.microsoft.com/office/powerpoint/2010/main" val="3563962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xfrm>
            <a:off x="762000" y="666750"/>
            <a:ext cx="7924800" cy="746125"/>
          </a:xfrm>
          <a:ln/>
        </p:spPr>
        <p:txBody>
          <a:bodyPr lIns="90000" tIns="57888" rIns="90000" bIns="46800" anchor="b"/>
          <a:lstStyle/>
          <a:p>
            <a:pPr hangingPunct="1">
              <a:tabLst>
                <a:tab pos="723900" algn="l"/>
                <a:tab pos="1447800" algn="l"/>
                <a:tab pos="2171700" algn="l"/>
                <a:tab pos="2895600" algn="l"/>
                <a:tab pos="3619500" algn="l"/>
                <a:tab pos="4343400" algn="l"/>
                <a:tab pos="5067300" algn="l"/>
                <a:tab pos="5791200" algn="l"/>
                <a:tab pos="6515100" algn="l"/>
                <a:tab pos="7239000" algn="l"/>
              </a:tabLst>
            </a:pPr>
            <a:r>
              <a:rPr lang="en-GB" dirty="0" err="1"/>
              <a:t>Exemple</a:t>
            </a:r>
            <a:r>
              <a:rPr lang="en-GB" dirty="0"/>
              <a:t> : Surface de subdivision</a:t>
            </a:r>
          </a:p>
        </p:txBody>
      </p:sp>
      <p:sp>
        <p:nvSpPr>
          <p:cNvPr id="153602" name="Rectangle 2"/>
          <p:cNvSpPr>
            <a:spLocks noGrp="1" noChangeArrowheads="1"/>
          </p:cNvSpPr>
          <p:nvPr>
            <p:ph type="body" sz="half" idx="1"/>
          </p:nvPr>
        </p:nvSpPr>
        <p:spPr>
          <a:xfrm>
            <a:off x="1182688" y="1412875"/>
            <a:ext cx="7961312" cy="4719638"/>
          </a:xfrm>
          <a:ln/>
        </p:spPr>
        <p:txBody>
          <a:bodyPr lIns="90000" tIns="60660" rIns="90000" bIns="46800"/>
          <a:lstStyle/>
          <a:p>
            <a:pPr marL="339725" indent="-339725" hangingPunct="1">
              <a:spcBef>
                <a:spcPts val="550"/>
              </a:spcBef>
              <a:spcAft>
                <a:spcPct val="0"/>
              </a:spcAft>
              <a:tabLst>
                <a:tab pos="723900" algn="l"/>
                <a:tab pos="1447800" algn="l"/>
                <a:tab pos="2171700" algn="l"/>
                <a:tab pos="2895600" algn="l"/>
                <a:tab pos="3619500" algn="l"/>
                <a:tab pos="4343400" algn="l"/>
                <a:tab pos="5067300" algn="l"/>
                <a:tab pos="5791200" algn="l"/>
                <a:tab pos="6515100" algn="l"/>
                <a:tab pos="7239000" algn="l"/>
              </a:tabLst>
            </a:pPr>
            <a:endParaRPr lang="en-GB" sz="2200">
              <a:solidFill>
                <a:srgbClr val="333399"/>
              </a:solidFill>
            </a:endParaRPr>
          </a:p>
          <a:p>
            <a:pPr marL="339725" indent="-339725" hangingPunct="1">
              <a:spcBef>
                <a:spcPts val="550"/>
              </a:spcBef>
              <a:spcAft>
                <a:spcPct val="0"/>
              </a:spcAft>
              <a:tabLst>
                <a:tab pos="723900" algn="l"/>
                <a:tab pos="1447800" algn="l"/>
                <a:tab pos="2171700" algn="l"/>
                <a:tab pos="2895600" algn="l"/>
                <a:tab pos="3619500" algn="l"/>
                <a:tab pos="4343400" algn="l"/>
                <a:tab pos="5067300" algn="l"/>
                <a:tab pos="5791200" algn="l"/>
                <a:tab pos="6515100" algn="l"/>
                <a:tab pos="7239000" algn="l"/>
              </a:tabLst>
            </a:pPr>
            <a:endParaRPr lang="en-GB" sz="2200">
              <a:solidFill>
                <a:srgbClr val="333399"/>
              </a:solidFill>
            </a:endParaRPr>
          </a:p>
          <a:p>
            <a:pPr marL="339725" indent="-339725" hangingPunct="1">
              <a:spcBef>
                <a:spcPts val="550"/>
              </a:spcBef>
              <a:spcAft>
                <a:spcPct val="0"/>
              </a:spcAft>
              <a:buClr>
                <a:srgbClr val="333399"/>
              </a:buClr>
              <a:buSzPct val="7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Lst>
            </a:pPr>
            <a:r>
              <a:rPr lang="en-GB" sz="2200">
                <a:solidFill>
                  <a:srgbClr val="333399"/>
                </a:solidFill>
              </a:rPr>
              <a:t>Maillage initial</a:t>
            </a:r>
          </a:p>
          <a:p>
            <a:pPr marL="339725" indent="-339725" hangingPunct="1">
              <a:spcBef>
                <a:spcPts val="550"/>
              </a:spcBef>
              <a:spcAft>
                <a:spcPct val="0"/>
              </a:spcAft>
              <a:buClrTx/>
              <a:buSzTx/>
              <a:buFontTx/>
              <a:buNone/>
              <a:tabLst>
                <a:tab pos="723900" algn="l"/>
                <a:tab pos="1447800" algn="l"/>
                <a:tab pos="2171700" algn="l"/>
                <a:tab pos="2895600" algn="l"/>
                <a:tab pos="3619500" algn="l"/>
                <a:tab pos="4343400" algn="l"/>
                <a:tab pos="5067300" algn="l"/>
                <a:tab pos="5791200" algn="l"/>
                <a:tab pos="6515100" algn="l"/>
                <a:tab pos="7239000" algn="l"/>
              </a:tabLst>
            </a:pPr>
            <a:endParaRPr lang="en-GB" sz="2200">
              <a:solidFill>
                <a:srgbClr val="333399"/>
              </a:solidFill>
            </a:endParaRPr>
          </a:p>
          <a:p>
            <a:pPr marL="339725" indent="-339725" hangingPunct="1">
              <a:spcBef>
                <a:spcPts val="550"/>
              </a:spcBef>
              <a:spcAft>
                <a:spcPct val="0"/>
              </a:spcAft>
              <a:buClr>
                <a:srgbClr val="333399"/>
              </a:buClr>
              <a:buSzPct val="7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Lst>
            </a:pPr>
            <a:r>
              <a:rPr lang="en-GB" sz="2200">
                <a:solidFill>
                  <a:srgbClr val="333399"/>
                </a:solidFill>
              </a:rPr>
              <a:t>Règles de subdivision</a:t>
            </a:r>
          </a:p>
        </p:txBody>
      </p:sp>
      <p:grpSp>
        <p:nvGrpSpPr>
          <p:cNvPr id="153603" name="Group 3"/>
          <p:cNvGrpSpPr>
            <a:grpSpLocks/>
          </p:cNvGrpSpPr>
          <p:nvPr/>
        </p:nvGrpSpPr>
        <p:grpSpPr bwMode="auto">
          <a:xfrm>
            <a:off x="4760913" y="1801813"/>
            <a:ext cx="3768725" cy="4252912"/>
            <a:chOff x="2999" y="1135"/>
            <a:chExt cx="2374" cy="2679"/>
          </a:xfrm>
        </p:grpSpPr>
        <p:pic>
          <p:nvPicPr>
            <p:cNvPr id="153604" name="Picture 4"/>
            <p:cNvPicPr>
              <a:picLocks noChangeAspect="1" noChangeArrowheads="1"/>
            </p:cNvPicPr>
            <p:nvPr/>
          </p:nvPicPr>
          <p:blipFill>
            <a:blip r:embed="rId3">
              <a:extLst>
                <a:ext uri="{28A0092B-C50C-407E-A947-70E740481C1C}">
                  <a14:useLocalDpi xmlns:a14="http://schemas.microsoft.com/office/drawing/2010/main" val="0"/>
                </a:ext>
              </a:extLst>
            </a:blip>
            <a:srcRect r="618"/>
            <a:stretch>
              <a:fillRect/>
            </a:stretch>
          </p:blipFill>
          <p:spPr bwMode="auto">
            <a:xfrm>
              <a:off x="2999" y="1135"/>
              <a:ext cx="2374" cy="2679"/>
            </a:xfrm>
            <a:prstGeom prst="rect">
              <a:avLst/>
            </a:prstGeom>
            <a:noFill/>
            <a:ln>
              <a:noFill/>
            </a:ln>
            <a:effectLst/>
            <a:extLst>
              <a:ext uri="{909E8E84-426E-40DD-AFC4-6F175D3DCCD1}">
                <a14:hiddenFill xmlns:a14="http://schemas.microsoft.com/office/drawing/2010/main">
                  <a:blipFill dpi="0" rotWithShape="0">
                    <a:blip/>
                    <a:srcRect r="618"/>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153605" name="Object 5"/>
            <p:cNvGraphicFramePr>
              <a:graphicFrameLocks noChangeAspect="1"/>
            </p:cNvGraphicFramePr>
            <p:nvPr/>
          </p:nvGraphicFramePr>
          <p:xfrm>
            <a:off x="4853" y="1189"/>
            <a:ext cx="476" cy="335"/>
          </p:xfrm>
          <a:graphic>
            <a:graphicData uri="http://schemas.openxmlformats.org/presentationml/2006/ole">
              <mc:AlternateContent xmlns:mc="http://schemas.openxmlformats.org/markup-compatibility/2006">
                <mc:Choice xmlns:v="urn:schemas-microsoft-com:vml" Requires="v">
                  <p:oleObj r:id="rId4" imgW="266400" imgH="203040" progId="">
                    <p:embed/>
                  </p:oleObj>
                </mc:Choice>
                <mc:Fallback>
                  <p:oleObj r:id="rId4" imgW="266400" imgH="20304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3" y="1189"/>
                          <a:ext cx="476" cy="33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4125158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additive="repl">
                                        <p:cTn id="6" dur="1" fill="hold">
                                          <p:stCondLst>
                                            <p:cond delay="0"/>
                                          </p:stCondLst>
                                        </p:cTn>
                                        <p:tgtEl>
                                          <p:spTgt spid="153602">
                                            <p:txEl>
                                              <p:pRg st="2" end="2"/>
                                            </p:txEl>
                                          </p:spTgt>
                                        </p:tgtEl>
                                        <p:attrNameLst>
                                          <p:attrName>style.visibility</p:attrName>
                                        </p:attrNameLst>
                                      </p:cBhvr>
                                      <p:to>
                                        <p:strVal val="visible"/>
                                      </p:to>
                                    </p:set>
                                    <p:animEffect transition="in" filter="wipe(left)">
                                      <p:cBhvr additive="repl">
                                        <p:cTn id="7" dur="500"/>
                                        <p:tgtEl>
                                          <p:spTgt spid="153602">
                                            <p:txEl>
                                              <p:pRg st="2" end="2"/>
                                            </p:txEl>
                                          </p:spTgt>
                                        </p:tgtEl>
                                      </p:cBhvr>
                                    </p:animEffect>
                                  </p:childTnLst>
                                </p:cTn>
                              </p:par>
                            </p:childTnLst>
                          </p:cTn>
                        </p:par>
                        <p:par>
                          <p:cTn id="8" fill="hold" nodeType="afterGroup">
                            <p:stCondLst>
                              <p:cond delay="0"/>
                            </p:stCondLst>
                            <p:childTnLst>
                              <p:par>
                                <p:cTn id="9" presetID="53" presetClass="entr" fill="hold" nodeType="afterEffect">
                                  <p:stCondLst>
                                    <p:cond delay="0"/>
                                  </p:stCondLst>
                                  <p:childTnLst>
                                    <p:set>
                                      <p:cBhvr additive="repl">
                                        <p:cTn id="10" dur="1" fill="hold">
                                          <p:stCondLst>
                                            <p:cond delay="0"/>
                                          </p:stCondLst>
                                        </p:cTn>
                                        <p:tgtEl>
                                          <p:spTgt spid="153603"/>
                                        </p:tgtEl>
                                        <p:attrNameLst>
                                          <p:attrName>style.visibility</p:attrName>
                                        </p:attrNameLst>
                                      </p:cBhvr>
                                      <p:to>
                                        <p:strVal val="visible"/>
                                      </p:to>
                                    </p:set>
                                    <p:anim calcmode="lin" valueType="num">
                                      <p:cBhvr additive="repl">
                                        <p:cTn id="11" dur="500" fill="hold"/>
                                        <p:tgtEl>
                                          <p:spTgt spid="153603"/>
                                        </p:tgtEl>
                                        <p:attrNameLst>
                                          <p:attrName>ppt_w</p:attrName>
                                        </p:attrNameLst>
                                      </p:cBhvr>
                                      <p:tavLst>
                                        <p:tav tm="100000">
                                          <p:val>
                                            <p:strVal val="0"/>
                                          </p:val>
                                        </p:tav>
                                        <p:tav>
                                          <p:val>
                                            <p:strVal val="#ppt_w"/>
                                          </p:val>
                                        </p:tav>
                                      </p:tavLst>
                                    </p:anim>
                                    <p:anim calcmode="lin" valueType="num">
                                      <p:cBhvr additive="repl">
                                        <p:cTn id="12" dur="500" fill="hold"/>
                                        <p:tgtEl>
                                          <p:spTgt spid="153603"/>
                                        </p:tgtEl>
                                        <p:attrNameLst>
                                          <p:attrName>ppt_h</p:attrName>
                                        </p:attrNameLst>
                                      </p:cBhvr>
                                      <p:tavLst>
                                        <p:tav tm="100000">
                                          <p:val>
                                            <p:strVal val="0"/>
                                          </p:val>
                                        </p:tav>
                                        <p:tav>
                                          <p:val>
                                            <p:strVal val="#ppt_h"/>
                                          </p:val>
                                        </p:tav>
                                      </p:tavLst>
                                    </p:anim>
                                    <p:animEffect transition="in" filter="fade">
                                      <p:cBhvr additive="repl">
                                        <p:cTn id="13" dur="500"/>
                                        <p:tgtEl>
                                          <p:spTgt spid="15360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additive="repl">
                                        <p:cTn id="17" dur="1" fill="hold">
                                          <p:stCondLst>
                                            <p:cond delay="0"/>
                                          </p:stCondLst>
                                        </p:cTn>
                                        <p:tgtEl>
                                          <p:spTgt spid="153602">
                                            <p:txEl>
                                              <p:pRg st="4" end="4"/>
                                            </p:txEl>
                                          </p:spTgt>
                                        </p:tgtEl>
                                        <p:attrNameLst>
                                          <p:attrName>style.visibility</p:attrName>
                                        </p:attrNameLst>
                                      </p:cBhvr>
                                      <p:to>
                                        <p:strVal val="visible"/>
                                      </p:to>
                                    </p:set>
                                    <p:animEffect transition="in" filter="wipe(left)">
                                      <p:cBhvr additive="repl">
                                        <p:cTn id="18" dur="500"/>
                                        <p:tgtEl>
                                          <p:spTgt spid="15360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1"/>
          <p:cNvSpPr>
            <a:spLocks noGrp="1" noChangeArrowheads="1"/>
          </p:cNvSpPr>
          <p:nvPr>
            <p:ph type="title"/>
          </p:nvPr>
        </p:nvSpPr>
        <p:spPr>
          <a:xfrm>
            <a:off x="457200" y="273050"/>
            <a:ext cx="8229600" cy="1144588"/>
          </a:xfrm>
          <a:ln/>
        </p:spPr>
        <p:txBody>
          <a:bodyPr tIns="11088"/>
          <a:lstStyle/>
          <a:p>
            <a:pPr>
              <a:tabLst>
                <a:tab pos="723900" algn="l"/>
                <a:tab pos="1447800" algn="l"/>
                <a:tab pos="2171700" algn="l"/>
                <a:tab pos="2895600" algn="l"/>
                <a:tab pos="3619500" algn="l"/>
                <a:tab pos="4343400" algn="l"/>
                <a:tab pos="5067300" algn="l"/>
                <a:tab pos="5791200" algn="l"/>
                <a:tab pos="6515100" algn="l"/>
                <a:tab pos="7239000" algn="l"/>
                <a:tab pos="7962900" algn="l"/>
              </a:tabLst>
            </a:pPr>
            <a:r>
              <a:rPr lang="fr-FR"/>
              <a:t>Simplifier ou subdiviser ?</a:t>
            </a:r>
          </a:p>
        </p:txBody>
      </p:sp>
      <p:sp>
        <p:nvSpPr>
          <p:cNvPr id="141314" name="Rectangle 2"/>
          <p:cNvSpPr>
            <a:spLocks noGrp="1" noChangeArrowheads="1"/>
          </p:cNvSpPr>
          <p:nvPr>
            <p:ph idx="1"/>
          </p:nvPr>
        </p:nvSpPr>
        <p:spPr>
          <a:xfrm>
            <a:off x="457200" y="1604963"/>
            <a:ext cx="8226425" cy="4524375"/>
          </a:xfrm>
          <a:ln/>
        </p:spPr>
        <p:txBody>
          <a:bodyPr tIns="12600"/>
          <a:lstStyle/>
          <a:p>
            <a:pPr marL="431800" indent="-323850">
              <a:buClr>
                <a:srgbClr val="F5790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fr-FR" sz="2000" dirty="0"/>
              <a:t>But : Avoir accès au même objet, mais avec des représentations ayant un nombre différent de polygones. Il s'agit donc de créer une hiérarchie de maillages. Ces hiérarchies peuvent être :</a:t>
            </a:r>
          </a:p>
          <a:p>
            <a:pPr marL="863600" lvl="1" indent="-287338">
              <a:buClr>
                <a:srgbClr val="F5790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fr-FR" sz="1800" dirty="0"/>
              <a:t>"</a:t>
            </a:r>
            <a:r>
              <a:rPr lang="fr-FR" sz="1800" dirty="0" err="1"/>
              <a:t>Bottom</a:t>
            </a:r>
            <a:r>
              <a:rPr lang="fr-FR" sz="1800" dirty="0"/>
              <a:t>-top": On part du modèle détaillé (les feuilles de la hiérarchie) et on va jusqu'à la forme la plus simplifiée. </a:t>
            </a:r>
            <a:r>
              <a:rPr lang="fr-FR" sz="1800" b="1" u="sng" dirty="0">
                <a:solidFill>
                  <a:srgbClr val="0000FF"/>
                </a:solidFill>
              </a:rPr>
              <a:t>Les approches que l'on a vu jusqu'à maintenant, vont dans ce sens</a:t>
            </a:r>
            <a:r>
              <a:rPr lang="fr-FR" sz="1800" b="1" u="sng" dirty="0"/>
              <a:t>.</a:t>
            </a:r>
          </a:p>
          <a:p>
            <a:pPr marL="863600" lvl="1" indent="-287338">
              <a:buClr>
                <a:srgbClr val="F5790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fr-FR" sz="1800" b="1" dirty="0"/>
              <a:t>"Top-down": On part de la version simplifiée (la racine) et on ajoute progressivement des détails jusqu'à la représentation la plus fine. Des approches par surfaces de subdivision ou d'ondelettes suivent cette approche.</a:t>
            </a:r>
          </a:p>
        </p:txBody>
      </p:sp>
    </p:spTree>
    <p:extLst>
      <p:ext uri="{BB962C8B-B14F-4D97-AF65-F5344CB8AC3E}">
        <p14:creationId xmlns:p14="http://schemas.microsoft.com/office/powerpoint/2010/main" val="137688191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ChangeArrowheads="1"/>
          </p:cNvSpPr>
          <p:nvPr>
            <p:ph type="title"/>
          </p:nvPr>
        </p:nvSpPr>
        <p:spPr>
          <a:xfrm>
            <a:off x="762000" y="666750"/>
            <a:ext cx="7924800" cy="746125"/>
          </a:xfrm>
          <a:ln/>
        </p:spPr>
        <p:txBody>
          <a:bodyPr lIns="90000" tIns="57888" rIns="90000" bIns="46800" anchor="b"/>
          <a:lstStyle/>
          <a:p>
            <a:pPr>
              <a:tabLst>
                <a:tab pos="723900" algn="l"/>
                <a:tab pos="1447800" algn="l"/>
                <a:tab pos="2171700" algn="l"/>
                <a:tab pos="2895600" algn="l"/>
                <a:tab pos="3619500" algn="l"/>
                <a:tab pos="4343400" algn="l"/>
                <a:tab pos="5067300" algn="l"/>
                <a:tab pos="5791200" algn="l"/>
                <a:tab pos="6515100" algn="l"/>
                <a:tab pos="7239000" algn="l"/>
              </a:tabLst>
            </a:pPr>
            <a:r>
              <a:rPr lang="en-GB" dirty="0" err="1"/>
              <a:t>Exemple</a:t>
            </a:r>
            <a:r>
              <a:rPr lang="en-GB" dirty="0"/>
              <a:t> : Surface de subdivision</a:t>
            </a:r>
          </a:p>
        </p:txBody>
      </p:sp>
      <p:pic>
        <p:nvPicPr>
          <p:cNvPr id="154626" name="Picture 2"/>
          <p:cNvPicPr>
            <a:picLocks noChangeAspect="1" noChangeArrowheads="1"/>
          </p:cNvPicPr>
          <p:nvPr/>
        </p:nvPicPr>
        <p:blipFill>
          <a:blip r:embed="rId3">
            <a:extLst>
              <a:ext uri="{28A0092B-C50C-407E-A947-70E740481C1C}">
                <a14:useLocalDpi xmlns:a14="http://schemas.microsoft.com/office/drawing/2010/main" val="0"/>
              </a:ext>
            </a:extLst>
          </a:blip>
          <a:srcRect r="1576"/>
          <a:stretch>
            <a:fillRect/>
          </a:stretch>
        </p:blipFill>
        <p:spPr bwMode="auto">
          <a:xfrm>
            <a:off x="4760913" y="1801813"/>
            <a:ext cx="3770312" cy="4254500"/>
          </a:xfrm>
          <a:prstGeom prst="rect">
            <a:avLst/>
          </a:prstGeom>
          <a:noFill/>
          <a:ln>
            <a:noFill/>
          </a:ln>
          <a:effectLst/>
          <a:extLst>
            <a:ext uri="{909E8E84-426E-40DD-AFC4-6F175D3DCCD1}">
              <a14:hiddenFill xmlns:a14="http://schemas.microsoft.com/office/drawing/2010/main">
                <a:blipFill dpi="0" rotWithShape="0">
                  <a:blip/>
                  <a:srcRect r="1576"/>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4627" name="Rectangle 3"/>
          <p:cNvSpPr>
            <a:spLocks noChangeArrowheads="1"/>
          </p:cNvSpPr>
          <p:nvPr/>
        </p:nvSpPr>
        <p:spPr bwMode="auto">
          <a:xfrm>
            <a:off x="1182688" y="1412875"/>
            <a:ext cx="4076700" cy="4440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marL="339725" indent="-339725">
              <a:lnSpc>
                <a:spcPct val="101000"/>
              </a:lnSpc>
              <a:spcBef>
                <a:spcPts val="550"/>
              </a:spcBef>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pPr>
            <a:endParaRPr lang="en-GB" sz="2200">
              <a:solidFill>
                <a:srgbClr val="333399"/>
              </a:solidFill>
              <a:latin typeface="Tahoma" pitchFamily="32" charset="0"/>
              <a:ea typeface="msmincho" charset="0"/>
              <a:cs typeface="msmincho" charset="0"/>
            </a:endParaRPr>
          </a:p>
          <a:p>
            <a:pPr marL="339725" indent="-339725">
              <a:lnSpc>
                <a:spcPct val="101000"/>
              </a:lnSpc>
              <a:spcBef>
                <a:spcPts val="550"/>
              </a:spcBef>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pPr>
            <a:endParaRPr lang="en-GB" sz="2200">
              <a:solidFill>
                <a:srgbClr val="333399"/>
              </a:solidFill>
              <a:latin typeface="Tahoma" pitchFamily="32" charset="0"/>
              <a:ea typeface="msmincho" charset="0"/>
              <a:cs typeface="msmincho" charset="0"/>
            </a:endParaRPr>
          </a:p>
          <a:p>
            <a:pPr marL="339725" indent="-339725">
              <a:lnSpc>
                <a:spcPct val="101000"/>
              </a:lnSpc>
              <a:spcBef>
                <a:spcPts val="550"/>
              </a:spcBef>
              <a:buClr>
                <a:srgbClr val="333399"/>
              </a:buClr>
              <a:buSzPct val="75000"/>
              <a:buFont typeface="Wingdings" charset="2"/>
              <a:buChar cha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pPr>
            <a:r>
              <a:rPr lang="en-GB" sz="2200">
                <a:solidFill>
                  <a:srgbClr val="333399"/>
                </a:solidFill>
                <a:latin typeface="Tahoma" pitchFamily="32" charset="0"/>
                <a:ea typeface="msmincho" charset="0"/>
                <a:cs typeface="msmincho" charset="0"/>
              </a:rPr>
              <a:t>Maillage initial</a:t>
            </a:r>
          </a:p>
          <a:p>
            <a:pPr marL="339725" indent="-339725">
              <a:lnSpc>
                <a:spcPct val="101000"/>
              </a:lnSpc>
              <a:spcBef>
                <a:spcPts val="550"/>
              </a:spcBef>
              <a:buClrTx/>
              <a:buSzTx/>
              <a:buFontTx/>
              <a:buNone/>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pPr>
            <a:endParaRPr lang="en-GB" sz="2200">
              <a:solidFill>
                <a:srgbClr val="333399"/>
              </a:solidFill>
              <a:latin typeface="Tahoma" pitchFamily="32" charset="0"/>
              <a:ea typeface="msmincho" charset="0"/>
              <a:cs typeface="msmincho" charset="0"/>
            </a:endParaRPr>
          </a:p>
          <a:p>
            <a:pPr marL="339725" indent="-339725">
              <a:lnSpc>
                <a:spcPct val="101000"/>
              </a:lnSpc>
              <a:spcBef>
                <a:spcPts val="550"/>
              </a:spcBef>
              <a:buClr>
                <a:srgbClr val="333399"/>
              </a:buClr>
              <a:buSzPct val="75000"/>
              <a:buFont typeface="Wingdings" charset="2"/>
              <a:buChar cha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pPr>
            <a:r>
              <a:rPr lang="en-GB" sz="2200">
                <a:solidFill>
                  <a:srgbClr val="333399"/>
                </a:solidFill>
                <a:latin typeface="Tahoma" pitchFamily="32" charset="0"/>
                <a:ea typeface="msmincho" charset="0"/>
                <a:cs typeface="msmincho" charset="0"/>
              </a:rPr>
              <a:t>Règles de subdivision</a:t>
            </a:r>
          </a:p>
        </p:txBody>
      </p:sp>
      <p:graphicFrame>
        <p:nvGraphicFramePr>
          <p:cNvPr id="154628" name="Object 4"/>
          <p:cNvGraphicFramePr>
            <a:graphicFrameLocks noChangeAspect="1"/>
          </p:cNvGraphicFramePr>
          <p:nvPr/>
        </p:nvGraphicFramePr>
        <p:xfrm>
          <a:off x="8137525" y="1538288"/>
          <a:ext cx="728663" cy="582612"/>
        </p:xfrm>
        <a:graphic>
          <a:graphicData uri="http://schemas.openxmlformats.org/presentationml/2006/ole">
            <mc:AlternateContent xmlns:mc="http://schemas.openxmlformats.org/markup-compatibility/2006">
              <mc:Choice xmlns:v="urn:schemas-microsoft-com:vml" Requires="v">
                <p:oleObj r:id="rId4" imgW="253800" imgH="203040" progId="">
                  <p:embed/>
                </p:oleObj>
              </mc:Choice>
              <mc:Fallback>
                <p:oleObj r:id="rId4" imgW="253800" imgH="20304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7525" y="1538288"/>
                        <a:ext cx="728663" cy="58261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4629" name="Text Box 5"/>
          <p:cNvSpPr txBox="1">
            <a:spLocks noChangeArrowheads="1"/>
          </p:cNvSpPr>
          <p:nvPr/>
        </p:nvSpPr>
        <p:spPr bwMode="auto">
          <a:xfrm>
            <a:off x="1079500" y="4500563"/>
            <a:ext cx="2700338"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012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r>
              <a:rPr lang="fr-FR"/>
              <a:t>M</a:t>
            </a:r>
            <a:r>
              <a:rPr lang="fr-FR" baseline="-33000"/>
              <a:t>1</a:t>
            </a:r>
            <a:r>
              <a:rPr lang="fr-FR"/>
              <a:t> = S . M</a:t>
            </a:r>
            <a:r>
              <a:rPr lang="fr-FR" baseline="-33000"/>
              <a:t>0</a:t>
            </a:r>
          </a:p>
        </p:txBody>
      </p:sp>
    </p:spTree>
    <p:extLst>
      <p:ext uri="{BB962C8B-B14F-4D97-AF65-F5344CB8AC3E}">
        <p14:creationId xmlns:p14="http://schemas.microsoft.com/office/powerpoint/2010/main" val="293672037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1"/>
          <p:cNvSpPr>
            <a:spLocks noGrp="1" noChangeArrowheads="1"/>
          </p:cNvSpPr>
          <p:nvPr>
            <p:ph type="title"/>
          </p:nvPr>
        </p:nvSpPr>
        <p:spPr>
          <a:xfrm>
            <a:off x="762000" y="666750"/>
            <a:ext cx="7924800" cy="746125"/>
          </a:xfrm>
          <a:ln/>
        </p:spPr>
        <p:txBody>
          <a:bodyPr lIns="90000" tIns="57888" rIns="90000" bIns="46800" anchor="b"/>
          <a:lstStyle/>
          <a:p>
            <a:pPr>
              <a:tabLst>
                <a:tab pos="723900" algn="l"/>
                <a:tab pos="1447800" algn="l"/>
                <a:tab pos="2171700" algn="l"/>
                <a:tab pos="2895600" algn="l"/>
                <a:tab pos="3619500" algn="l"/>
                <a:tab pos="4343400" algn="l"/>
                <a:tab pos="5067300" algn="l"/>
                <a:tab pos="5791200" algn="l"/>
                <a:tab pos="6515100" algn="l"/>
                <a:tab pos="7239000" algn="l"/>
              </a:tabLst>
            </a:pPr>
            <a:r>
              <a:rPr lang="en-GB" dirty="0" err="1"/>
              <a:t>Exemple</a:t>
            </a:r>
            <a:r>
              <a:rPr lang="en-GB" dirty="0"/>
              <a:t> : Surface de subdivision</a:t>
            </a:r>
          </a:p>
        </p:txBody>
      </p:sp>
      <p:sp>
        <p:nvSpPr>
          <p:cNvPr id="155651" name="Rectangle 3"/>
          <p:cNvSpPr>
            <a:spLocks noGrp="1" noChangeArrowheads="1"/>
          </p:cNvSpPr>
          <p:nvPr>
            <p:ph type="body" sz="half" idx="1"/>
          </p:nvPr>
        </p:nvSpPr>
        <p:spPr>
          <a:xfrm>
            <a:off x="838200" y="1773238"/>
            <a:ext cx="4035425" cy="4313237"/>
          </a:xfrm>
          <a:ln/>
        </p:spPr>
        <p:txBody>
          <a:bodyPr lIns="90000" tIns="60660" rIns="90000" bIns="46800"/>
          <a:lstStyle/>
          <a:p>
            <a:pPr marL="339725" indent="-339725" hangingPunct="1">
              <a:spcBef>
                <a:spcPts val="550"/>
              </a:spcBef>
              <a:spcAft>
                <a:spcPct val="0"/>
              </a:spcAft>
              <a:tabLst>
                <a:tab pos="723900" algn="l"/>
                <a:tab pos="1447800" algn="l"/>
                <a:tab pos="2171700" algn="l"/>
                <a:tab pos="2895600" algn="l"/>
                <a:tab pos="3619500" algn="l"/>
              </a:tabLst>
            </a:pPr>
            <a:endParaRPr lang="en-GB" sz="2200">
              <a:solidFill>
                <a:srgbClr val="333399"/>
              </a:solidFill>
            </a:endParaRPr>
          </a:p>
          <a:p>
            <a:pPr marL="339725" indent="-339725" hangingPunct="1">
              <a:spcBef>
                <a:spcPts val="550"/>
              </a:spcBef>
              <a:spcAft>
                <a:spcPct val="0"/>
              </a:spcAft>
              <a:tabLst>
                <a:tab pos="723900" algn="l"/>
                <a:tab pos="1447800" algn="l"/>
                <a:tab pos="2171700" algn="l"/>
                <a:tab pos="2895600" algn="l"/>
                <a:tab pos="3619500" algn="l"/>
              </a:tabLst>
            </a:pPr>
            <a:endParaRPr lang="en-GB" sz="2200">
              <a:solidFill>
                <a:srgbClr val="333399"/>
              </a:solidFill>
            </a:endParaRPr>
          </a:p>
          <a:p>
            <a:pPr marL="339725" indent="-339725" hangingPunct="1">
              <a:spcBef>
                <a:spcPts val="550"/>
              </a:spcBef>
              <a:spcAft>
                <a:spcPct val="0"/>
              </a:spcAft>
              <a:buClr>
                <a:srgbClr val="333399"/>
              </a:buClr>
              <a:buSzPct val="75000"/>
              <a:buFont typeface="Wingdings" charset="2"/>
              <a:buChar char=""/>
              <a:tabLst>
                <a:tab pos="723900" algn="l"/>
                <a:tab pos="1447800" algn="l"/>
                <a:tab pos="2171700" algn="l"/>
                <a:tab pos="2895600" algn="l"/>
                <a:tab pos="3619500" algn="l"/>
              </a:tabLst>
            </a:pPr>
            <a:r>
              <a:rPr lang="en-GB" sz="2200">
                <a:solidFill>
                  <a:srgbClr val="333399"/>
                </a:solidFill>
              </a:rPr>
              <a:t>Maillage initial</a:t>
            </a:r>
          </a:p>
          <a:p>
            <a:pPr marL="339725" indent="-339725" hangingPunct="1">
              <a:spcBef>
                <a:spcPts val="550"/>
              </a:spcBef>
              <a:spcAft>
                <a:spcPct val="0"/>
              </a:spcAft>
              <a:buClrTx/>
              <a:buSzTx/>
              <a:buFontTx/>
              <a:buNone/>
              <a:tabLst>
                <a:tab pos="723900" algn="l"/>
                <a:tab pos="1447800" algn="l"/>
                <a:tab pos="2171700" algn="l"/>
                <a:tab pos="2895600" algn="l"/>
                <a:tab pos="3619500" algn="l"/>
              </a:tabLst>
            </a:pPr>
            <a:endParaRPr lang="en-GB" sz="2200">
              <a:solidFill>
                <a:srgbClr val="333399"/>
              </a:solidFill>
            </a:endParaRPr>
          </a:p>
          <a:p>
            <a:pPr marL="339725" indent="-339725" hangingPunct="1">
              <a:spcBef>
                <a:spcPts val="550"/>
              </a:spcBef>
              <a:spcAft>
                <a:spcPct val="0"/>
              </a:spcAft>
              <a:buClr>
                <a:srgbClr val="333399"/>
              </a:buClr>
              <a:buSzPct val="75000"/>
              <a:buFont typeface="Wingdings" charset="2"/>
              <a:buChar char=""/>
              <a:tabLst>
                <a:tab pos="723900" algn="l"/>
                <a:tab pos="1447800" algn="l"/>
                <a:tab pos="2171700" algn="l"/>
                <a:tab pos="2895600" algn="l"/>
                <a:tab pos="3619500" algn="l"/>
              </a:tabLst>
            </a:pPr>
            <a:r>
              <a:rPr lang="en-GB" sz="2200">
                <a:solidFill>
                  <a:srgbClr val="333399"/>
                </a:solidFill>
              </a:rPr>
              <a:t>Règles de subdivision</a:t>
            </a:r>
          </a:p>
        </p:txBody>
      </p:sp>
      <p:pic>
        <p:nvPicPr>
          <p:cNvPr id="155650" name="Picture 2"/>
          <p:cNvPicPr>
            <a:picLocks noChangeAspect="1" noChangeArrowheads="1"/>
          </p:cNvPicPr>
          <p:nvPr/>
        </p:nvPicPr>
        <p:blipFill>
          <a:blip r:embed="rId3">
            <a:extLst>
              <a:ext uri="{28A0092B-C50C-407E-A947-70E740481C1C}">
                <a14:useLocalDpi xmlns:a14="http://schemas.microsoft.com/office/drawing/2010/main" val="0"/>
              </a:ext>
            </a:extLst>
          </a:blip>
          <a:srcRect r="1689"/>
          <a:stretch>
            <a:fillRect/>
          </a:stretch>
        </p:blipFill>
        <p:spPr bwMode="auto">
          <a:xfrm>
            <a:off x="4760913" y="1801813"/>
            <a:ext cx="3770312" cy="4254500"/>
          </a:xfrm>
          <a:prstGeom prst="rect">
            <a:avLst/>
          </a:prstGeom>
          <a:noFill/>
          <a:ln>
            <a:noFill/>
          </a:ln>
          <a:effectLst/>
          <a:extLst>
            <a:ext uri="{909E8E84-426E-40DD-AFC4-6F175D3DCCD1}">
              <a14:hiddenFill xmlns:a14="http://schemas.microsoft.com/office/drawing/2010/main">
                <a:blipFill dpi="0" rotWithShape="0">
                  <a:blip/>
                  <a:srcRect r="1689"/>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155652" name="Object 4"/>
          <p:cNvGraphicFramePr>
            <a:graphicFrameLocks noChangeAspect="1"/>
          </p:cNvGraphicFramePr>
          <p:nvPr/>
        </p:nvGraphicFramePr>
        <p:xfrm>
          <a:off x="8120063" y="1538288"/>
          <a:ext cx="765175" cy="582612"/>
        </p:xfrm>
        <a:graphic>
          <a:graphicData uri="http://schemas.openxmlformats.org/presentationml/2006/ole">
            <mc:AlternateContent xmlns:mc="http://schemas.openxmlformats.org/markup-compatibility/2006">
              <mc:Choice xmlns:v="urn:schemas-microsoft-com:vml" Requires="v">
                <p:oleObj r:id="rId4" imgW="266400" imgH="203040" progId="">
                  <p:embed/>
                </p:oleObj>
              </mc:Choice>
              <mc:Fallback>
                <p:oleObj r:id="rId4" imgW="266400" imgH="20304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0063" y="1538288"/>
                        <a:ext cx="765175" cy="58261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5653" name="Text Box 5"/>
          <p:cNvSpPr txBox="1">
            <a:spLocks noChangeArrowheads="1"/>
          </p:cNvSpPr>
          <p:nvPr/>
        </p:nvSpPr>
        <p:spPr bwMode="auto">
          <a:xfrm>
            <a:off x="1079500" y="4500563"/>
            <a:ext cx="2700338" cy="973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012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r>
              <a:rPr lang="fr-FR"/>
              <a:t>M</a:t>
            </a:r>
            <a:r>
              <a:rPr lang="fr-FR" baseline="-33000"/>
              <a:t>2</a:t>
            </a:r>
            <a:r>
              <a:rPr lang="fr-FR"/>
              <a:t> = S . M</a:t>
            </a:r>
            <a:r>
              <a:rPr lang="fr-FR" baseline="-33000"/>
              <a:t>1</a:t>
            </a:r>
          </a:p>
          <a:p>
            <a:r>
              <a:rPr lang="fr-FR"/>
              <a:t>	= S</a:t>
            </a:r>
            <a:r>
              <a:rPr lang="fr-FR" baseline="-33000"/>
              <a:t>2</a:t>
            </a:r>
            <a:r>
              <a:rPr lang="fr-FR"/>
              <a:t> . M</a:t>
            </a:r>
            <a:r>
              <a:rPr lang="fr-FR" baseline="-33000"/>
              <a:t>0</a:t>
            </a:r>
          </a:p>
        </p:txBody>
      </p:sp>
    </p:spTree>
    <p:extLst>
      <p:ext uri="{BB962C8B-B14F-4D97-AF65-F5344CB8AC3E}">
        <p14:creationId xmlns:p14="http://schemas.microsoft.com/office/powerpoint/2010/main" val="56502255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1"/>
          <p:cNvSpPr>
            <a:spLocks noGrp="1" noChangeArrowheads="1"/>
          </p:cNvSpPr>
          <p:nvPr>
            <p:ph type="title"/>
          </p:nvPr>
        </p:nvSpPr>
        <p:spPr>
          <a:xfrm>
            <a:off x="762000" y="666750"/>
            <a:ext cx="7924800" cy="746125"/>
          </a:xfrm>
          <a:ln/>
        </p:spPr>
        <p:txBody>
          <a:bodyPr lIns="90000" tIns="57888" rIns="90000" bIns="46800" anchor="b"/>
          <a:lstStyle/>
          <a:p>
            <a:pPr>
              <a:tabLst>
                <a:tab pos="723900" algn="l"/>
                <a:tab pos="1447800" algn="l"/>
                <a:tab pos="2171700" algn="l"/>
                <a:tab pos="2895600" algn="l"/>
                <a:tab pos="3619500" algn="l"/>
                <a:tab pos="4343400" algn="l"/>
                <a:tab pos="5067300" algn="l"/>
                <a:tab pos="5791200" algn="l"/>
                <a:tab pos="6515100" algn="l"/>
                <a:tab pos="7239000" algn="l"/>
              </a:tabLst>
            </a:pPr>
            <a:r>
              <a:rPr lang="en-GB" dirty="0" err="1"/>
              <a:t>Exemple</a:t>
            </a:r>
            <a:r>
              <a:rPr lang="en-GB" dirty="0"/>
              <a:t> : Surface de subdivision</a:t>
            </a:r>
          </a:p>
        </p:txBody>
      </p:sp>
      <p:sp>
        <p:nvSpPr>
          <p:cNvPr id="156675" name="Rectangle 3"/>
          <p:cNvSpPr>
            <a:spLocks noGrp="1" noChangeArrowheads="1"/>
          </p:cNvSpPr>
          <p:nvPr>
            <p:ph type="body" sz="half" idx="1"/>
          </p:nvPr>
        </p:nvSpPr>
        <p:spPr>
          <a:xfrm>
            <a:off x="838200" y="1773238"/>
            <a:ext cx="4035425" cy="4313237"/>
          </a:xfrm>
          <a:ln/>
        </p:spPr>
        <p:txBody>
          <a:bodyPr lIns="90000" tIns="60660" rIns="90000" bIns="46800"/>
          <a:lstStyle/>
          <a:p>
            <a:pPr marL="339725" indent="-339725" hangingPunct="1">
              <a:spcBef>
                <a:spcPts val="550"/>
              </a:spcBef>
              <a:spcAft>
                <a:spcPct val="0"/>
              </a:spcAft>
              <a:tabLst>
                <a:tab pos="723900" algn="l"/>
                <a:tab pos="1447800" algn="l"/>
                <a:tab pos="2171700" algn="l"/>
                <a:tab pos="2895600" algn="l"/>
                <a:tab pos="3619500" algn="l"/>
              </a:tabLst>
            </a:pPr>
            <a:endParaRPr lang="en-GB" sz="2200">
              <a:solidFill>
                <a:srgbClr val="333399"/>
              </a:solidFill>
            </a:endParaRPr>
          </a:p>
          <a:p>
            <a:pPr marL="339725" indent="-339725" hangingPunct="1">
              <a:spcBef>
                <a:spcPts val="550"/>
              </a:spcBef>
              <a:spcAft>
                <a:spcPct val="0"/>
              </a:spcAft>
              <a:tabLst>
                <a:tab pos="723900" algn="l"/>
                <a:tab pos="1447800" algn="l"/>
                <a:tab pos="2171700" algn="l"/>
                <a:tab pos="2895600" algn="l"/>
                <a:tab pos="3619500" algn="l"/>
              </a:tabLst>
            </a:pPr>
            <a:endParaRPr lang="en-GB" sz="2200">
              <a:solidFill>
                <a:srgbClr val="333399"/>
              </a:solidFill>
            </a:endParaRPr>
          </a:p>
          <a:p>
            <a:pPr marL="339725" indent="-339725" hangingPunct="1">
              <a:spcBef>
                <a:spcPts val="550"/>
              </a:spcBef>
              <a:spcAft>
                <a:spcPct val="0"/>
              </a:spcAft>
              <a:buClr>
                <a:srgbClr val="333399"/>
              </a:buClr>
              <a:buSzPct val="75000"/>
              <a:buFont typeface="Wingdings" charset="2"/>
              <a:buChar char=""/>
              <a:tabLst>
                <a:tab pos="723900" algn="l"/>
                <a:tab pos="1447800" algn="l"/>
                <a:tab pos="2171700" algn="l"/>
                <a:tab pos="2895600" algn="l"/>
                <a:tab pos="3619500" algn="l"/>
              </a:tabLst>
            </a:pPr>
            <a:r>
              <a:rPr lang="en-GB" sz="2200">
                <a:solidFill>
                  <a:srgbClr val="333399"/>
                </a:solidFill>
              </a:rPr>
              <a:t>Maillage initial</a:t>
            </a:r>
          </a:p>
          <a:p>
            <a:pPr marL="339725" indent="-339725" hangingPunct="1">
              <a:spcBef>
                <a:spcPts val="550"/>
              </a:spcBef>
              <a:spcAft>
                <a:spcPct val="0"/>
              </a:spcAft>
              <a:buClrTx/>
              <a:buSzTx/>
              <a:buFontTx/>
              <a:buNone/>
              <a:tabLst>
                <a:tab pos="723900" algn="l"/>
                <a:tab pos="1447800" algn="l"/>
                <a:tab pos="2171700" algn="l"/>
                <a:tab pos="2895600" algn="l"/>
                <a:tab pos="3619500" algn="l"/>
              </a:tabLst>
            </a:pPr>
            <a:endParaRPr lang="en-GB" sz="2200">
              <a:solidFill>
                <a:srgbClr val="333399"/>
              </a:solidFill>
            </a:endParaRPr>
          </a:p>
          <a:p>
            <a:pPr marL="339725" indent="-339725" hangingPunct="1">
              <a:spcBef>
                <a:spcPts val="550"/>
              </a:spcBef>
              <a:spcAft>
                <a:spcPct val="0"/>
              </a:spcAft>
              <a:buClr>
                <a:srgbClr val="333399"/>
              </a:buClr>
              <a:buSzPct val="75000"/>
              <a:buFont typeface="Wingdings" charset="2"/>
              <a:buChar char=""/>
              <a:tabLst>
                <a:tab pos="723900" algn="l"/>
                <a:tab pos="1447800" algn="l"/>
                <a:tab pos="2171700" algn="l"/>
                <a:tab pos="2895600" algn="l"/>
                <a:tab pos="3619500" algn="l"/>
              </a:tabLst>
            </a:pPr>
            <a:r>
              <a:rPr lang="en-GB" sz="2200">
                <a:solidFill>
                  <a:srgbClr val="333399"/>
                </a:solidFill>
              </a:rPr>
              <a:t>Règles de subdivision</a:t>
            </a:r>
          </a:p>
        </p:txBody>
      </p:sp>
      <p:pic>
        <p:nvPicPr>
          <p:cNvPr id="156674" name="Picture 2"/>
          <p:cNvPicPr>
            <a:picLocks noChangeAspect="1" noChangeArrowheads="1"/>
          </p:cNvPicPr>
          <p:nvPr/>
        </p:nvPicPr>
        <p:blipFill>
          <a:blip r:embed="rId3">
            <a:extLst>
              <a:ext uri="{28A0092B-C50C-407E-A947-70E740481C1C}">
                <a14:useLocalDpi xmlns:a14="http://schemas.microsoft.com/office/drawing/2010/main" val="0"/>
              </a:ext>
            </a:extLst>
          </a:blip>
          <a:srcRect r="1633"/>
          <a:stretch>
            <a:fillRect/>
          </a:stretch>
        </p:blipFill>
        <p:spPr bwMode="auto">
          <a:xfrm>
            <a:off x="4760913" y="1801813"/>
            <a:ext cx="3771900" cy="4254500"/>
          </a:xfrm>
          <a:prstGeom prst="rect">
            <a:avLst/>
          </a:prstGeom>
          <a:noFill/>
          <a:ln>
            <a:noFill/>
          </a:ln>
          <a:effectLst/>
          <a:extLst>
            <a:ext uri="{909E8E84-426E-40DD-AFC4-6F175D3DCCD1}">
              <a14:hiddenFill xmlns:a14="http://schemas.microsoft.com/office/drawing/2010/main">
                <a:blipFill dpi="0" rotWithShape="0">
                  <a:blip/>
                  <a:srcRect r="1633"/>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6676" name="AutoShape 4"/>
          <p:cNvSpPr>
            <a:spLocks noChangeArrowheads="1"/>
          </p:cNvSpPr>
          <p:nvPr/>
        </p:nvSpPr>
        <p:spPr bwMode="auto">
          <a:xfrm>
            <a:off x="1169988" y="5657850"/>
            <a:ext cx="825500" cy="3683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99FF"/>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56677" name="Text Box 5"/>
          <p:cNvSpPr txBox="1">
            <a:spLocks noChangeArrowheads="1"/>
          </p:cNvSpPr>
          <p:nvPr/>
        </p:nvSpPr>
        <p:spPr bwMode="auto">
          <a:xfrm>
            <a:off x="2128838" y="5565775"/>
            <a:ext cx="2692400"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pPr>
              <a:lnSpc>
                <a:spcPct val="117000"/>
              </a:lnSpc>
              <a:spcBef>
                <a:spcPts val="1750"/>
              </a:spcBef>
            </a:pPr>
            <a:r>
              <a:rPr lang="en-GB" sz="2800">
                <a:solidFill>
                  <a:srgbClr val="003366"/>
                </a:solidFill>
                <a:latin typeface="Comic Sans MS" pitchFamily="64" charset="0"/>
              </a:rPr>
              <a:t>Surface lisse</a:t>
            </a:r>
          </a:p>
        </p:txBody>
      </p:sp>
      <p:graphicFrame>
        <p:nvGraphicFramePr>
          <p:cNvPr id="156678" name="Object 6"/>
          <p:cNvGraphicFramePr>
            <a:graphicFrameLocks noChangeAspect="1"/>
          </p:cNvGraphicFramePr>
          <p:nvPr/>
        </p:nvGraphicFramePr>
        <p:xfrm>
          <a:off x="8120063" y="1538288"/>
          <a:ext cx="765175" cy="582612"/>
        </p:xfrm>
        <a:graphic>
          <a:graphicData uri="http://schemas.openxmlformats.org/presentationml/2006/ole">
            <mc:AlternateContent xmlns:mc="http://schemas.openxmlformats.org/markup-compatibility/2006">
              <mc:Choice xmlns:v="urn:schemas-microsoft-com:vml" Requires="v">
                <p:oleObj r:id="rId4" imgW="266400" imgH="203040" progId="">
                  <p:embed/>
                </p:oleObj>
              </mc:Choice>
              <mc:Fallback>
                <p:oleObj r:id="rId4" imgW="266400" imgH="20304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0063" y="1538288"/>
                        <a:ext cx="765175" cy="58261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6679" name="Text Box 7"/>
          <p:cNvSpPr txBox="1">
            <a:spLocks noChangeArrowheads="1"/>
          </p:cNvSpPr>
          <p:nvPr/>
        </p:nvSpPr>
        <p:spPr bwMode="auto">
          <a:xfrm>
            <a:off x="1079500" y="4500563"/>
            <a:ext cx="2700338"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012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r>
              <a:rPr lang="fr-FR"/>
              <a:t>M</a:t>
            </a:r>
            <a:r>
              <a:rPr lang="fr-FR" baseline="-33000"/>
              <a:t>k+1</a:t>
            </a:r>
            <a:r>
              <a:rPr lang="fr-FR"/>
              <a:t> = S . M</a:t>
            </a:r>
            <a:r>
              <a:rPr lang="fr-FR" baseline="-33000"/>
              <a:t>k</a:t>
            </a:r>
          </a:p>
        </p:txBody>
      </p:sp>
    </p:spTree>
    <p:extLst>
      <p:ext uri="{BB962C8B-B14F-4D97-AF65-F5344CB8AC3E}">
        <p14:creationId xmlns:p14="http://schemas.microsoft.com/office/powerpoint/2010/main" val="327416800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withEffect">
                                  <p:stCondLst>
                                    <p:cond delay="0"/>
                                  </p:stCondLst>
                                  <p:childTnLst>
                                    <p:set>
                                      <p:cBhvr additive="repl">
                                        <p:cTn id="6" dur="1" fill="hold">
                                          <p:stCondLst>
                                            <p:cond delay="0"/>
                                          </p:stCondLst>
                                        </p:cTn>
                                        <p:tgtEl>
                                          <p:spTgt spid="156676"/>
                                        </p:tgtEl>
                                        <p:attrNameLst>
                                          <p:attrName>style.visibility</p:attrName>
                                        </p:attrNameLst>
                                      </p:cBhvr>
                                      <p:to>
                                        <p:strVal val="visible"/>
                                      </p:to>
                                    </p:set>
                                    <p:animEffect transition="in" filter="wipe(left)">
                                      <p:cBhvr additive="repl">
                                        <p:cTn id="7" dur="500"/>
                                        <p:tgtEl>
                                          <p:spTgt spid="156676"/>
                                        </p:tgtEl>
                                      </p:cBhvr>
                                    </p:animEffect>
                                  </p:childTnLst>
                                </p:cTn>
                              </p:par>
                            </p:childTnLst>
                          </p:cTn>
                        </p:par>
                        <p:par>
                          <p:cTn id="8" fill="hold" nodeType="afterGroup">
                            <p:stCondLst>
                              <p:cond delay="0"/>
                            </p:stCondLst>
                            <p:childTnLst>
                              <p:par>
                                <p:cTn id="9" presetID="22" presetClass="entr" presetSubtype="8" fill="hold" nodeType="afterEffect">
                                  <p:stCondLst>
                                    <p:cond delay="0"/>
                                  </p:stCondLst>
                                  <p:childTnLst>
                                    <p:set>
                                      <p:cBhvr additive="repl">
                                        <p:cTn id="10" dur="1" fill="hold">
                                          <p:stCondLst>
                                            <p:cond delay="0"/>
                                          </p:stCondLst>
                                        </p:cTn>
                                        <p:tgtEl>
                                          <p:spTgt spid="156677"/>
                                        </p:tgtEl>
                                        <p:attrNameLst>
                                          <p:attrName>style.visibility</p:attrName>
                                        </p:attrNameLst>
                                      </p:cBhvr>
                                      <p:to>
                                        <p:strVal val="visible"/>
                                      </p:to>
                                    </p:set>
                                    <p:animEffect transition="in" filter="wipe(left)">
                                      <p:cBhvr additive="repl">
                                        <p:cTn id="11" dur="500"/>
                                        <p:tgtEl>
                                          <p:spTgt spid="156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1"/>
          <p:cNvSpPr>
            <a:spLocks noGrp="1" noChangeArrowheads="1"/>
          </p:cNvSpPr>
          <p:nvPr>
            <p:ph type="title"/>
          </p:nvPr>
        </p:nvSpPr>
        <p:spPr>
          <a:xfrm>
            <a:off x="457200" y="273050"/>
            <a:ext cx="8229600" cy="1304925"/>
          </a:xfrm>
          <a:ln/>
        </p:spPr>
        <p:txBody>
          <a:bodyPr tIns="11088" anchor="t"/>
          <a:lstStyle/>
          <a:p>
            <a:pPr hangingPunct="1">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a:t>Interpolation / Approximation</a:t>
            </a:r>
          </a:p>
        </p:txBody>
      </p:sp>
      <p:pic>
        <p:nvPicPr>
          <p:cNvPr id="157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6963" y="2532063"/>
            <a:ext cx="3624262" cy="35544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7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32063"/>
            <a:ext cx="3624263" cy="35544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57700" name="Group 4"/>
          <p:cNvGrpSpPr>
            <a:grpSpLocks/>
          </p:cNvGrpSpPr>
          <p:nvPr/>
        </p:nvGrpSpPr>
        <p:grpSpPr bwMode="auto">
          <a:xfrm>
            <a:off x="1023938" y="2752725"/>
            <a:ext cx="3297237" cy="3332163"/>
            <a:chOff x="645" y="1734"/>
            <a:chExt cx="2077" cy="2099"/>
          </a:xfrm>
        </p:grpSpPr>
        <p:sp>
          <p:nvSpPr>
            <p:cNvPr id="157701" name="Rectangle 5"/>
            <p:cNvSpPr>
              <a:spLocks noChangeArrowheads="1"/>
            </p:cNvSpPr>
            <p:nvPr/>
          </p:nvSpPr>
          <p:spPr bwMode="auto">
            <a:xfrm>
              <a:off x="645" y="3555"/>
              <a:ext cx="55" cy="55"/>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57702" name="Rectangle 6"/>
            <p:cNvSpPr>
              <a:spLocks noChangeArrowheads="1"/>
            </p:cNvSpPr>
            <p:nvPr/>
          </p:nvSpPr>
          <p:spPr bwMode="auto">
            <a:xfrm>
              <a:off x="852" y="3453"/>
              <a:ext cx="55" cy="55"/>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57703" name="Rectangle 7"/>
            <p:cNvSpPr>
              <a:spLocks noChangeArrowheads="1"/>
            </p:cNvSpPr>
            <p:nvPr/>
          </p:nvSpPr>
          <p:spPr bwMode="auto">
            <a:xfrm>
              <a:off x="981" y="2112"/>
              <a:ext cx="55" cy="55"/>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57704" name="Rectangle 8"/>
            <p:cNvSpPr>
              <a:spLocks noChangeArrowheads="1"/>
            </p:cNvSpPr>
            <p:nvPr/>
          </p:nvSpPr>
          <p:spPr bwMode="auto">
            <a:xfrm>
              <a:off x="1587" y="1734"/>
              <a:ext cx="55" cy="55"/>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57705" name="Rectangle 9"/>
            <p:cNvSpPr>
              <a:spLocks noChangeArrowheads="1"/>
            </p:cNvSpPr>
            <p:nvPr/>
          </p:nvSpPr>
          <p:spPr bwMode="auto">
            <a:xfrm>
              <a:off x="2523" y="2217"/>
              <a:ext cx="55" cy="55"/>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57706" name="Rectangle 10"/>
            <p:cNvSpPr>
              <a:spLocks noChangeArrowheads="1"/>
            </p:cNvSpPr>
            <p:nvPr/>
          </p:nvSpPr>
          <p:spPr bwMode="auto">
            <a:xfrm>
              <a:off x="2154" y="3778"/>
              <a:ext cx="55" cy="55"/>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57707" name="Rectangle 11"/>
            <p:cNvSpPr>
              <a:spLocks noChangeArrowheads="1"/>
            </p:cNvSpPr>
            <p:nvPr/>
          </p:nvSpPr>
          <p:spPr bwMode="auto">
            <a:xfrm>
              <a:off x="2667" y="3274"/>
              <a:ext cx="55" cy="55"/>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157708" name="Group 12"/>
          <p:cNvGrpSpPr>
            <a:grpSpLocks/>
          </p:cNvGrpSpPr>
          <p:nvPr/>
        </p:nvGrpSpPr>
        <p:grpSpPr bwMode="auto">
          <a:xfrm>
            <a:off x="5081588" y="2752725"/>
            <a:ext cx="3297237" cy="3332163"/>
            <a:chOff x="3201" y="1734"/>
            <a:chExt cx="2077" cy="2099"/>
          </a:xfrm>
        </p:grpSpPr>
        <p:sp>
          <p:nvSpPr>
            <p:cNvPr id="157709" name="Rectangle 13"/>
            <p:cNvSpPr>
              <a:spLocks noChangeArrowheads="1"/>
            </p:cNvSpPr>
            <p:nvPr/>
          </p:nvSpPr>
          <p:spPr bwMode="auto">
            <a:xfrm>
              <a:off x="3201" y="3555"/>
              <a:ext cx="55" cy="55"/>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57710" name="Rectangle 14"/>
            <p:cNvSpPr>
              <a:spLocks noChangeArrowheads="1"/>
            </p:cNvSpPr>
            <p:nvPr/>
          </p:nvSpPr>
          <p:spPr bwMode="auto">
            <a:xfrm>
              <a:off x="3408" y="3453"/>
              <a:ext cx="55" cy="55"/>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57711" name="Rectangle 15"/>
            <p:cNvSpPr>
              <a:spLocks noChangeArrowheads="1"/>
            </p:cNvSpPr>
            <p:nvPr/>
          </p:nvSpPr>
          <p:spPr bwMode="auto">
            <a:xfrm>
              <a:off x="3537" y="2112"/>
              <a:ext cx="55" cy="55"/>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57712" name="Rectangle 16"/>
            <p:cNvSpPr>
              <a:spLocks noChangeArrowheads="1"/>
            </p:cNvSpPr>
            <p:nvPr/>
          </p:nvSpPr>
          <p:spPr bwMode="auto">
            <a:xfrm>
              <a:off x="4143" y="1734"/>
              <a:ext cx="55" cy="55"/>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57713" name="Rectangle 17"/>
            <p:cNvSpPr>
              <a:spLocks noChangeArrowheads="1"/>
            </p:cNvSpPr>
            <p:nvPr/>
          </p:nvSpPr>
          <p:spPr bwMode="auto">
            <a:xfrm>
              <a:off x="5079" y="2217"/>
              <a:ext cx="55" cy="55"/>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57714" name="Rectangle 18"/>
            <p:cNvSpPr>
              <a:spLocks noChangeArrowheads="1"/>
            </p:cNvSpPr>
            <p:nvPr/>
          </p:nvSpPr>
          <p:spPr bwMode="auto">
            <a:xfrm>
              <a:off x="4710" y="3778"/>
              <a:ext cx="55" cy="55"/>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57715" name="Rectangle 19"/>
            <p:cNvSpPr>
              <a:spLocks noChangeArrowheads="1"/>
            </p:cNvSpPr>
            <p:nvPr/>
          </p:nvSpPr>
          <p:spPr bwMode="auto">
            <a:xfrm>
              <a:off x="5223" y="3274"/>
              <a:ext cx="55" cy="55"/>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spTree>
    <p:extLst>
      <p:ext uri="{BB962C8B-B14F-4D97-AF65-F5344CB8AC3E}">
        <p14:creationId xmlns:p14="http://schemas.microsoft.com/office/powerpoint/2010/main" val="15437473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1"/>
          <p:cNvSpPr>
            <a:spLocks noGrp="1" noChangeArrowheads="1"/>
          </p:cNvSpPr>
          <p:nvPr>
            <p:ph type="title"/>
          </p:nvPr>
        </p:nvSpPr>
        <p:spPr>
          <a:xfrm>
            <a:off x="457200" y="273050"/>
            <a:ext cx="8229600" cy="1304925"/>
          </a:xfrm>
          <a:ln/>
        </p:spPr>
        <p:txBody>
          <a:bodyPr tIns="11088" anchor="t"/>
          <a:lstStyle/>
          <a:p>
            <a:pPr hangingPunct="1">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a:t>Interpolation / Approximation</a:t>
            </a:r>
          </a:p>
        </p:txBody>
      </p:sp>
      <p:pic>
        <p:nvPicPr>
          <p:cNvPr id="158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6963" y="2532063"/>
            <a:ext cx="3624262" cy="35544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87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532063"/>
            <a:ext cx="3624263" cy="35544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58724" name="Group 4"/>
          <p:cNvGrpSpPr>
            <a:grpSpLocks/>
          </p:cNvGrpSpPr>
          <p:nvPr/>
        </p:nvGrpSpPr>
        <p:grpSpPr bwMode="auto">
          <a:xfrm>
            <a:off x="5081588" y="2752725"/>
            <a:ext cx="3297237" cy="3332163"/>
            <a:chOff x="3201" y="1734"/>
            <a:chExt cx="2077" cy="2099"/>
          </a:xfrm>
        </p:grpSpPr>
        <p:sp>
          <p:nvSpPr>
            <p:cNvPr id="158725" name="Rectangle 5"/>
            <p:cNvSpPr>
              <a:spLocks noChangeArrowheads="1"/>
            </p:cNvSpPr>
            <p:nvPr/>
          </p:nvSpPr>
          <p:spPr bwMode="auto">
            <a:xfrm>
              <a:off x="3201" y="3555"/>
              <a:ext cx="55" cy="55"/>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58726" name="Rectangle 6"/>
            <p:cNvSpPr>
              <a:spLocks noChangeArrowheads="1"/>
            </p:cNvSpPr>
            <p:nvPr/>
          </p:nvSpPr>
          <p:spPr bwMode="auto">
            <a:xfrm>
              <a:off x="3408" y="3453"/>
              <a:ext cx="55" cy="55"/>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58727" name="Rectangle 7"/>
            <p:cNvSpPr>
              <a:spLocks noChangeArrowheads="1"/>
            </p:cNvSpPr>
            <p:nvPr/>
          </p:nvSpPr>
          <p:spPr bwMode="auto">
            <a:xfrm>
              <a:off x="3537" y="2112"/>
              <a:ext cx="55" cy="55"/>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58728" name="Rectangle 8"/>
            <p:cNvSpPr>
              <a:spLocks noChangeArrowheads="1"/>
            </p:cNvSpPr>
            <p:nvPr/>
          </p:nvSpPr>
          <p:spPr bwMode="auto">
            <a:xfrm>
              <a:off x="4143" y="1734"/>
              <a:ext cx="55" cy="55"/>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58729" name="Rectangle 9"/>
            <p:cNvSpPr>
              <a:spLocks noChangeArrowheads="1"/>
            </p:cNvSpPr>
            <p:nvPr/>
          </p:nvSpPr>
          <p:spPr bwMode="auto">
            <a:xfrm>
              <a:off x="5079" y="2217"/>
              <a:ext cx="55" cy="55"/>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58730" name="Rectangle 10"/>
            <p:cNvSpPr>
              <a:spLocks noChangeArrowheads="1"/>
            </p:cNvSpPr>
            <p:nvPr/>
          </p:nvSpPr>
          <p:spPr bwMode="auto">
            <a:xfrm>
              <a:off x="4710" y="3778"/>
              <a:ext cx="55" cy="55"/>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58731" name="Rectangle 11"/>
            <p:cNvSpPr>
              <a:spLocks noChangeArrowheads="1"/>
            </p:cNvSpPr>
            <p:nvPr/>
          </p:nvSpPr>
          <p:spPr bwMode="auto">
            <a:xfrm>
              <a:off x="5223" y="3274"/>
              <a:ext cx="55" cy="55"/>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spTree>
    <p:extLst>
      <p:ext uri="{BB962C8B-B14F-4D97-AF65-F5344CB8AC3E}">
        <p14:creationId xmlns:p14="http://schemas.microsoft.com/office/powerpoint/2010/main" val="38148763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1"/>
          <p:cNvSpPr>
            <a:spLocks noGrp="1" noChangeArrowheads="1"/>
          </p:cNvSpPr>
          <p:nvPr>
            <p:ph type="title"/>
          </p:nvPr>
        </p:nvSpPr>
        <p:spPr>
          <a:xfrm>
            <a:off x="457200" y="273050"/>
            <a:ext cx="8229600" cy="1304925"/>
          </a:xfrm>
          <a:ln/>
        </p:spPr>
        <p:txBody>
          <a:bodyPr tIns="11088" anchor="t"/>
          <a:lstStyle/>
          <a:p>
            <a:pPr hangingPunct="1">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a:t>Interpolation / Approximation</a:t>
            </a:r>
          </a:p>
        </p:txBody>
      </p:sp>
      <p:pic>
        <p:nvPicPr>
          <p:cNvPr id="159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6963" y="2532063"/>
            <a:ext cx="3624262" cy="35544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97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532063"/>
            <a:ext cx="3624263" cy="35544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6072817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1"/>
          <p:cNvSpPr>
            <a:spLocks noGrp="1" noChangeArrowheads="1"/>
          </p:cNvSpPr>
          <p:nvPr>
            <p:ph type="title"/>
          </p:nvPr>
        </p:nvSpPr>
        <p:spPr>
          <a:xfrm>
            <a:off x="457200" y="273050"/>
            <a:ext cx="8229600" cy="1144588"/>
          </a:xfrm>
          <a:ln/>
        </p:spPr>
        <p:txBody>
          <a:bodyPr tIns="11088"/>
          <a:lstStyle/>
          <a:p>
            <a:pPr>
              <a:tabLst>
                <a:tab pos="723900" algn="l"/>
                <a:tab pos="1447800" algn="l"/>
                <a:tab pos="2171700" algn="l"/>
                <a:tab pos="2895600" algn="l"/>
                <a:tab pos="3619500" algn="l"/>
                <a:tab pos="4343400" algn="l"/>
                <a:tab pos="5067300" algn="l"/>
                <a:tab pos="5791200" algn="l"/>
                <a:tab pos="6515100" algn="l"/>
                <a:tab pos="7239000" algn="l"/>
                <a:tab pos="7962900" algn="l"/>
              </a:tabLst>
            </a:pPr>
            <a:r>
              <a:rPr lang="fr-FR"/>
              <a:t>Principe de subdivision</a:t>
            </a:r>
          </a:p>
        </p:txBody>
      </p:sp>
      <p:sp>
        <p:nvSpPr>
          <p:cNvPr id="160770" name="Rectangle 2"/>
          <p:cNvSpPr>
            <a:spLocks noGrp="1" noChangeArrowheads="1"/>
          </p:cNvSpPr>
          <p:nvPr>
            <p:ph idx="1"/>
          </p:nvPr>
        </p:nvSpPr>
        <p:spPr>
          <a:xfrm>
            <a:off x="457200" y="1604963"/>
            <a:ext cx="8229600" cy="4525962"/>
          </a:xfrm>
          <a:ln/>
        </p:spPr>
        <p:txBody>
          <a:bodyPr/>
          <a:lstStyle/>
          <a:p>
            <a:pPr marL="431800" indent="-323850">
              <a:buClr>
                <a:srgbClr val="F5790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fr-FR" dirty="0"/>
              <a:t>Généralisation des surfaces paramétriques à des polygones de contrôle quelconque</a:t>
            </a:r>
          </a:p>
        </p:txBody>
      </p:sp>
      <p:grpSp>
        <p:nvGrpSpPr>
          <p:cNvPr id="160771" name="Group 3"/>
          <p:cNvGrpSpPr>
            <a:grpSpLocks/>
          </p:cNvGrpSpPr>
          <p:nvPr/>
        </p:nvGrpSpPr>
        <p:grpSpPr bwMode="auto">
          <a:xfrm>
            <a:off x="1347788" y="2965450"/>
            <a:ext cx="4570412" cy="3503613"/>
            <a:chOff x="849" y="1868"/>
            <a:chExt cx="2879" cy="2207"/>
          </a:xfrm>
        </p:grpSpPr>
        <p:sp>
          <p:nvSpPr>
            <p:cNvPr id="160772" name="Line 4"/>
            <p:cNvSpPr>
              <a:spLocks noChangeShapeType="1"/>
            </p:cNvSpPr>
            <p:nvPr/>
          </p:nvSpPr>
          <p:spPr bwMode="auto">
            <a:xfrm>
              <a:off x="897" y="2060"/>
              <a:ext cx="2783" cy="0"/>
            </a:xfrm>
            <a:prstGeom prst="line">
              <a:avLst/>
            </a:prstGeom>
            <a:noFill/>
            <a:ln w="255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0773" name="Line 5"/>
            <p:cNvSpPr>
              <a:spLocks noChangeShapeType="1"/>
            </p:cNvSpPr>
            <p:nvPr/>
          </p:nvSpPr>
          <p:spPr bwMode="auto">
            <a:xfrm>
              <a:off x="849" y="3261"/>
              <a:ext cx="2831" cy="0"/>
            </a:xfrm>
            <a:prstGeom prst="line">
              <a:avLst/>
            </a:prstGeom>
            <a:noFill/>
            <a:ln w="255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0774" name="Line 6"/>
            <p:cNvSpPr>
              <a:spLocks noChangeShapeType="1"/>
            </p:cNvSpPr>
            <p:nvPr/>
          </p:nvSpPr>
          <p:spPr bwMode="auto">
            <a:xfrm>
              <a:off x="897" y="2636"/>
              <a:ext cx="2783" cy="0"/>
            </a:xfrm>
            <a:prstGeom prst="line">
              <a:avLst/>
            </a:prstGeom>
            <a:noFill/>
            <a:ln w="255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0775" name="Line 7"/>
            <p:cNvSpPr>
              <a:spLocks noChangeShapeType="1"/>
            </p:cNvSpPr>
            <p:nvPr/>
          </p:nvSpPr>
          <p:spPr bwMode="auto">
            <a:xfrm>
              <a:off x="897" y="3885"/>
              <a:ext cx="2831" cy="0"/>
            </a:xfrm>
            <a:prstGeom prst="line">
              <a:avLst/>
            </a:prstGeom>
            <a:noFill/>
            <a:ln w="255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0776" name="Line 8"/>
            <p:cNvSpPr>
              <a:spLocks noChangeShapeType="1"/>
            </p:cNvSpPr>
            <p:nvPr/>
          </p:nvSpPr>
          <p:spPr bwMode="auto">
            <a:xfrm flipV="1">
              <a:off x="1233" y="1867"/>
              <a:ext cx="0" cy="2209"/>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0777" name="Line 9"/>
            <p:cNvSpPr>
              <a:spLocks noChangeShapeType="1"/>
            </p:cNvSpPr>
            <p:nvPr/>
          </p:nvSpPr>
          <p:spPr bwMode="auto">
            <a:xfrm flipV="1">
              <a:off x="1905" y="1867"/>
              <a:ext cx="0" cy="2209"/>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0778" name="Line 10"/>
            <p:cNvSpPr>
              <a:spLocks noChangeShapeType="1"/>
            </p:cNvSpPr>
            <p:nvPr/>
          </p:nvSpPr>
          <p:spPr bwMode="auto">
            <a:xfrm flipV="1">
              <a:off x="2577" y="1867"/>
              <a:ext cx="0" cy="2209"/>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0779" name="Line 11"/>
            <p:cNvSpPr>
              <a:spLocks noChangeShapeType="1"/>
            </p:cNvSpPr>
            <p:nvPr/>
          </p:nvSpPr>
          <p:spPr bwMode="auto">
            <a:xfrm flipV="1">
              <a:off x="3249" y="1867"/>
              <a:ext cx="0" cy="2209"/>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0780" name="Oval 12"/>
            <p:cNvSpPr>
              <a:spLocks noChangeArrowheads="1"/>
            </p:cNvSpPr>
            <p:nvPr/>
          </p:nvSpPr>
          <p:spPr bwMode="auto">
            <a:xfrm>
              <a:off x="1850" y="2574"/>
              <a:ext cx="115" cy="116"/>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0781" name="Oval 13"/>
            <p:cNvSpPr>
              <a:spLocks noChangeArrowheads="1"/>
            </p:cNvSpPr>
            <p:nvPr/>
          </p:nvSpPr>
          <p:spPr bwMode="auto">
            <a:xfrm>
              <a:off x="1171" y="3815"/>
              <a:ext cx="115" cy="116"/>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0782" name="Oval 14"/>
            <p:cNvSpPr>
              <a:spLocks noChangeArrowheads="1"/>
            </p:cNvSpPr>
            <p:nvPr/>
          </p:nvSpPr>
          <p:spPr bwMode="auto">
            <a:xfrm>
              <a:off x="1850" y="3822"/>
              <a:ext cx="115" cy="116"/>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0783" name="Oval 15"/>
            <p:cNvSpPr>
              <a:spLocks noChangeArrowheads="1"/>
            </p:cNvSpPr>
            <p:nvPr/>
          </p:nvSpPr>
          <p:spPr bwMode="auto">
            <a:xfrm>
              <a:off x="3194" y="3837"/>
              <a:ext cx="115" cy="116"/>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0784" name="Oval 16"/>
            <p:cNvSpPr>
              <a:spLocks noChangeArrowheads="1"/>
            </p:cNvSpPr>
            <p:nvPr/>
          </p:nvSpPr>
          <p:spPr bwMode="auto">
            <a:xfrm>
              <a:off x="2522" y="3822"/>
              <a:ext cx="115" cy="116"/>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0785" name="Oval 17"/>
            <p:cNvSpPr>
              <a:spLocks noChangeArrowheads="1"/>
            </p:cNvSpPr>
            <p:nvPr/>
          </p:nvSpPr>
          <p:spPr bwMode="auto">
            <a:xfrm>
              <a:off x="2522" y="3192"/>
              <a:ext cx="115" cy="116"/>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0786" name="Oval 18"/>
            <p:cNvSpPr>
              <a:spLocks noChangeArrowheads="1"/>
            </p:cNvSpPr>
            <p:nvPr/>
          </p:nvSpPr>
          <p:spPr bwMode="auto">
            <a:xfrm>
              <a:off x="3187" y="3199"/>
              <a:ext cx="115" cy="116"/>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0787" name="Oval 19"/>
            <p:cNvSpPr>
              <a:spLocks noChangeArrowheads="1"/>
            </p:cNvSpPr>
            <p:nvPr/>
          </p:nvSpPr>
          <p:spPr bwMode="auto">
            <a:xfrm>
              <a:off x="1843" y="3199"/>
              <a:ext cx="115" cy="116"/>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0788" name="Oval 20"/>
            <p:cNvSpPr>
              <a:spLocks noChangeArrowheads="1"/>
            </p:cNvSpPr>
            <p:nvPr/>
          </p:nvSpPr>
          <p:spPr bwMode="auto">
            <a:xfrm>
              <a:off x="1164" y="3205"/>
              <a:ext cx="115" cy="116"/>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0789" name="Oval 21"/>
            <p:cNvSpPr>
              <a:spLocks noChangeArrowheads="1"/>
            </p:cNvSpPr>
            <p:nvPr/>
          </p:nvSpPr>
          <p:spPr bwMode="auto">
            <a:xfrm>
              <a:off x="1171" y="2574"/>
              <a:ext cx="115" cy="116"/>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0790" name="Oval 22"/>
            <p:cNvSpPr>
              <a:spLocks noChangeArrowheads="1"/>
            </p:cNvSpPr>
            <p:nvPr/>
          </p:nvSpPr>
          <p:spPr bwMode="auto">
            <a:xfrm>
              <a:off x="2522" y="2567"/>
              <a:ext cx="115" cy="116"/>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0791" name="Oval 23"/>
            <p:cNvSpPr>
              <a:spLocks noChangeArrowheads="1"/>
            </p:cNvSpPr>
            <p:nvPr/>
          </p:nvSpPr>
          <p:spPr bwMode="auto">
            <a:xfrm>
              <a:off x="3194" y="2574"/>
              <a:ext cx="115" cy="116"/>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0792" name="Oval 24"/>
            <p:cNvSpPr>
              <a:spLocks noChangeArrowheads="1"/>
            </p:cNvSpPr>
            <p:nvPr/>
          </p:nvSpPr>
          <p:spPr bwMode="auto">
            <a:xfrm>
              <a:off x="1178" y="1998"/>
              <a:ext cx="115" cy="116"/>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0793" name="Oval 25"/>
            <p:cNvSpPr>
              <a:spLocks noChangeArrowheads="1"/>
            </p:cNvSpPr>
            <p:nvPr/>
          </p:nvSpPr>
          <p:spPr bwMode="auto">
            <a:xfrm>
              <a:off x="1843" y="1984"/>
              <a:ext cx="115" cy="116"/>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0794" name="Oval 26"/>
            <p:cNvSpPr>
              <a:spLocks noChangeArrowheads="1"/>
            </p:cNvSpPr>
            <p:nvPr/>
          </p:nvSpPr>
          <p:spPr bwMode="auto">
            <a:xfrm>
              <a:off x="2515" y="1998"/>
              <a:ext cx="115" cy="116"/>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0795" name="Oval 27"/>
            <p:cNvSpPr>
              <a:spLocks noChangeArrowheads="1"/>
            </p:cNvSpPr>
            <p:nvPr/>
          </p:nvSpPr>
          <p:spPr bwMode="auto">
            <a:xfrm>
              <a:off x="3187" y="1991"/>
              <a:ext cx="115" cy="116"/>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spTree>
    <p:extLst>
      <p:ext uri="{BB962C8B-B14F-4D97-AF65-F5344CB8AC3E}">
        <p14:creationId xmlns:p14="http://schemas.microsoft.com/office/powerpoint/2010/main" val="4023574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1"/>
          <p:cNvSpPr>
            <a:spLocks noGrp="1" noChangeArrowheads="1"/>
          </p:cNvSpPr>
          <p:nvPr>
            <p:ph type="title"/>
          </p:nvPr>
        </p:nvSpPr>
        <p:spPr>
          <a:xfrm>
            <a:off x="0" y="11113"/>
            <a:ext cx="9144000" cy="706437"/>
          </a:xfrm>
          <a:ln/>
        </p:spPr>
        <p:txBody>
          <a:bodyPr tIns="1108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fr-FR"/>
              <a:t>Principe de subdivision</a:t>
            </a:r>
          </a:p>
        </p:txBody>
      </p:sp>
      <p:sp>
        <p:nvSpPr>
          <p:cNvPr id="161794" name="Rectangle 2"/>
          <p:cNvSpPr>
            <a:spLocks noGrp="1" noChangeArrowheads="1"/>
          </p:cNvSpPr>
          <p:nvPr>
            <p:ph idx="1"/>
          </p:nvPr>
        </p:nvSpPr>
        <p:spPr>
          <a:xfrm>
            <a:off x="438150" y="889000"/>
            <a:ext cx="8232775" cy="5207000"/>
          </a:xfrm>
          <a:ln/>
        </p:spPr>
        <p:txBody>
          <a:bodyPr/>
          <a:lstStyle/>
          <a:p>
            <a:pPr marL="431800" indent="-323850">
              <a:buClr>
                <a:srgbClr val="F5790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fr-FR" dirty="0"/>
              <a:t>Généralisation des surfaces paramétriques à des polygones de contrôle quelconque </a:t>
            </a:r>
          </a:p>
          <a:p>
            <a:pPr marL="831850" lvl="1" indent="-323850">
              <a:buClr>
                <a:srgbClr val="F5790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fr-FR" dirty="0"/>
              <a:t>Les sommets sont </a:t>
            </a:r>
            <a:r>
              <a:rPr lang="fr-FR" b="1" dirty="0"/>
              <a:t>déplacés</a:t>
            </a:r>
            <a:r>
              <a:rPr lang="fr-FR" dirty="0"/>
              <a:t> par une combinaison affine des sommets du maillage</a:t>
            </a:r>
          </a:p>
        </p:txBody>
      </p:sp>
      <p:sp>
        <p:nvSpPr>
          <p:cNvPr id="161795" name="Line 3"/>
          <p:cNvSpPr>
            <a:spLocks noChangeShapeType="1"/>
          </p:cNvSpPr>
          <p:nvPr/>
        </p:nvSpPr>
        <p:spPr bwMode="auto">
          <a:xfrm>
            <a:off x="1423988" y="3451225"/>
            <a:ext cx="4419600" cy="1588"/>
          </a:xfrm>
          <a:prstGeom prst="line">
            <a:avLst/>
          </a:prstGeom>
          <a:noFill/>
          <a:ln w="255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1796" name="Line 4"/>
          <p:cNvSpPr>
            <a:spLocks noChangeShapeType="1"/>
          </p:cNvSpPr>
          <p:nvPr/>
        </p:nvSpPr>
        <p:spPr bwMode="auto">
          <a:xfrm>
            <a:off x="1347788" y="5356225"/>
            <a:ext cx="4495800" cy="1588"/>
          </a:xfrm>
          <a:prstGeom prst="line">
            <a:avLst/>
          </a:prstGeom>
          <a:noFill/>
          <a:ln w="255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1797" name="Line 5"/>
          <p:cNvSpPr>
            <a:spLocks noChangeShapeType="1"/>
          </p:cNvSpPr>
          <p:nvPr/>
        </p:nvSpPr>
        <p:spPr bwMode="auto">
          <a:xfrm>
            <a:off x="1423988" y="4365625"/>
            <a:ext cx="4419600" cy="1588"/>
          </a:xfrm>
          <a:prstGeom prst="line">
            <a:avLst/>
          </a:prstGeom>
          <a:noFill/>
          <a:ln w="255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1798" name="Line 6"/>
          <p:cNvSpPr>
            <a:spLocks noChangeShapeType="1"/>
          </p:cNvSpPr>
          <p:nvPr/>
        </p:nvSpPr>
        <p:spPr bwMode="auto">
          <a:xfrm>
            <a:off x="1423988" y="6346825"/>
            <a:ext cx="4495800" cy="1588"/>
          </a:xfrm>
          <a:prstGeom prst="line">
            <a:avLst/>
          </a:prstGeom>
          <a:noFill/>
          <a:ln w="255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1799" name="Line 7"/>
          <p:cNvSpPr>
            <a:spLocks noChangeShapeType="1"/>
          </p:cNvSpPr>
          <p:nvPr/>
        </p:nvSpPr>
        <p:spPr bwMode="auto">
          <a:xfrm flipV="1">
            <a:off x="1957388" y="3144838"/>
            <a:ext cx="1587" cy="3508375"/>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1800" name="Line 8"/>
          <p:cNvSpPr>
            <a:spLocks noChangeShapeType="1"/>
          </p:cNvSpPr>
          <p:nvPr/>
        </p:nvSpPr>
        <p:spPr bwMode="auto">
          <a:xfrm flipV="1">
            <a:off x="3024188" y="3144838"/>
            <a:ext cx="1587" cy="3508375"/>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1801" name="Line 9"/>
          <p:cNvSpPr>
            <a:spLocks noChangeShapeType="1"/>
          </p:cNvSpPr>
          <p:nvPr/>
        </p:nvSpPr>
        <p:spPr bwMode="auto">
          <a:xfrm flipV="1">
            <a:off x="4090988" y="3144838"/>
            <a:ext cx="1587" cy="3508375"/>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1802" name="Line 10"/>
          <p:cNvSpPr>
            <a:spLocks noChangeShapeType="1"/>
          </p:cNvSpPr>
          <p:nvPr/>
        </p:nvSpPr>
        <p:spPr bwMode="auto">
          <a:xfrm flipV="1">
            <a:off x="5157788" y="3144838"/>
            <a:ext cx="1587" cy="3508375"/>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1803" name="Oval 11"/>
          <p:cNvSpPr>
            <a:spLocks noChangeArrowheads="1"/>
          </p:cNvSpPr>
          <p:nvPr/>
        </p:nvSpPr>
        <p:spPr bwMode="auto">
          <a:xfrm>
            <a:off x="2936875" y="4267200"/>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1804" name="Oval 12"/>
          <p:cNvSpPr>
            <a:spLocks noChangeArrowheads="1"/>
          </p:cNvSpPr>
          <p:nvPr/>
        </p:nvSpPr>
        <p:spPr bwMode="auto">
          <a:xfrm>
            <a:off x="1858963" y="623728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1805" name="Oval 13"/>
          <p:cNvSpPr>
            <a:spLocks noChangeArrowheads="1"/>
          </p:cNvSpPr>
          <p:nvPr/>
        </p:nvSpPr>
        <p:spPr bwMode="auto">
          <a:xfrm>
            <a:off x="2936875" y="6248400"/>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1806" name="Oval 14"/>
          <p:cNvSpPr>
            <a:spLocks noChangeArrowheads="1"/>
          </p:cNvSpPr>
          <p:nvPr/>
        </p:nvSpPr>
        <p:spPr bwMode="auto">
          <a:xfrm>
            <a:off x="5070475" y="6270625"/>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1807" name="Oval 15"/>
          <p:cNvSpPr>
            <a:spLocks noChangeArrowheads="1"/>
          </p:cNvSpPr>
          <p:nvPr/>
        </p:nvSpPr>
        <p:spPr bwMode="auto">
          <a:xfrm>
            <a:off x="4003675" y="6248400"/>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1808" name="Oval 16"/>
          <p:cNvSpPr>
            <a:spLocks noChangeArrowheads="1"/>
          </p:cNvSpPr>
          <p:nvPr/>
        </p:nvSpPr>
        <p:spPr bwMode="auto">
          <a:xfrm>
            <a:off x="4003675" y="524668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1809" name="Oval 17"/>
          <p:cNvSpPr>
            <a:spLocks noChangeArrowheads="1"/>
          </p:cNvSpPr>
          <p:nvPr/>
        </p:nvSpPr>
        <p:spPr bwMode="auto">
          <a:xfrm>
            <a:off x="5059363" y="5257800"/>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1810" name="Oval 18"/>
          <p:cNvSpPr>
            <a:spLocks noChangeArrowheads="1"/>
          </p:cNvSpPr>
          <p:nvPr/>
        </p:nvSpPr>
        <p:spPr bwMode="auto">
          <a:xfrm>
            <a:off x="2925763" y="5257800"/>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1811" name="Oval 19"/>
          <p:cNvSpPr>
            <a:spLocks noChangeArrowheads="1"/>
          </p:cNvSpPr>
          <p:nvPr/>
        </p:nvSpPr>
        <p:spPr bwMode="auto">
          <a:xfrm>
            <a:off x="1847850" y="5268913"/>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1812" name="Oval 20"/>
          <p:cNvSpPr>
            <a:spLocks noChangeArrowheads="1"/>
          </p:cNvSpPr>
          <p:nvPr/>
        </p:nvSpPr>
        <p:spPr bwMode="auto">
          <a:xfrm>
            <a:off x="1858963" y="4267200"/>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1813" name="Oval 21"/>
          <p:cNvSpPr>
            <a:spLocks noChangeArrowheads="1"/>
          </p:cNvSpPr>
          <p:nvPr/>
        </p:nvSpPr>
        <p:spPr bwMode="auto">
          <a:xfrm>
            <a:off x="4003675" y="4254500"/>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1814" name="Oval 22"/>
          <p:cNvSpPr>
            <a:spLocks noChangeArrowheads="1"/>
          </p:cNvSpPr>
          <p:nvPr/>
        </p:nvSpPr>
        <p:spPr bwMode="auto">
          <a:xfrm>
            <a:off x="5070475" y="4267200"/>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1815" name="Oval 23"/>
          <p:cNvSpPr>
            <a:spLocks noChangeArrowheads="1"/>
          </p:cNvSpPr>
          <p:nvPr/>
        </p:nvSpPr>
        <p:spPr bwMode="auto">
          <a:xfrm>
            <a:off x="1870075" y="3352800"/>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1816" name="Oval 24"/>
          <p:cNvSpPr>
            <a:spLocks noChangeArrowheads="1"/>
          </p:cNvSpPr>
          <p:nvPr/>
        </p:nvSpPr>
        <p:spPr bwMode="auto">
          <a:xfrm>
            <a:off x="2925763" y="332898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1817" name="Oval 25"/>
          <p:cNvSpPr>
            <a:spLocks noChangeArrowheads="1"/>
          </p:cNvSpPr>
          <p:nvPr/>
        </p:nvSpPr>
        <p:spPr bwMode="auto">
          <a:xfrm>
            <a:off x="3992563" y="3352800"/>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1818" name="Oval 26"/>
          <p:cNvSpPr>
            <a:spLocks noChangeArrowheads="1"/>
          </p:cNvSpPr>
          <p:nvPr/>
        </p:nvSpPr>
        <p:spPr bwMode="auto">
          <a:xfrm>
            <a:off x="5059363" y="3340100"/>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1819" name="Oval 27"/>
          <p:cNvSpPr>
            <a:spLocks noChangeArrowheads="1"/>
          </p:cNvSpPr>
          <p:nvPr/>
        </p:nvSpPr>
        <p:spPr bwMode="auto">
          <a:xfrm>
            <a:off x="2871788" y="4211638"/>
            <a:ext cx="315912" cy="315912"/>
          </a:xfrm>
          <a:prstGeom prst="ellipse">
            <a:avLst/>
          </a:prstGeom>
          <a:solidFill>
            <a:srgbClr val="FF0000"/>
          </a:solidFill>
          <a:ln w="38160">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nvGrpSpPr>
          <p:cNvPr id="161820" name="Group 28"/>
          <p:cNvGrpSpPr>
            <a:grpSpLocks/>
          </p:cNvGrpSpPr>
          <p:nvPr/>
        </p:nvGrpSpPr>
        <p:grpSpPr bwMode="auto">
          <a:xfrm>
            <a:off x="1562100" y="3003550"/>
            <a:ext cx="2965450" cy="2486025"/>
            <a:chOff x="984" y="1892"/>
            <a:chExt cx="1868" cy="1566"/>
          </a:xfrm>
        </p:grpSpPr>
        <p:sp>
          <p:nvSpPr>
            <p:cNvPr id="161821" name="Text Box 29"/>
            <p:cNvSpPr txBox="1">
              <a:spLocks noChangeArrowheads="1"/>
            </p:cNvSpPr>
            <p:nvPr/>
          </p:nvSpPr>
          <p:spPr bwMode="auto">
            <a:xfrm>
              <a:off x="1601" y="2460"/>
              <a:ext cx="5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920" rIns="90000" bIns="468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r>
                <a:rPr lang="fr-FR">
                  <a:solidFill>
                    <a:srgbClr val="000000"/>
                  </a:solidFill>
                </a:rPr>
                <a:t>36</a:t>
              </a:r>
            </a:p>
          </p:txBody>
        </p:sp>
        <p:sp>
          <p:nvSpPr>
            <p:cNvPr id="161822" name="Text Box 30"/>
            <p:cNvSpPr txBox="1">
              <a:spLocks noChangeArrowheads="1"/>
            </p:cNvSpPr>
            <p:nvPr/>
          </p:nvSpPr>
          <p:spPr bwMode="auto">
            <a:xfrm>
              <a:off x="2327" y="2474"/>
              <a:ext cx="5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920" rIns="90000" bIns="468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r>
                <a:rPr lang="fr-FR">
                  <a:solidFill>
                    <a:srgbClr val="000000"/>
                  </a:solidFill>
                </a:rPr>
                <a:t>6</a:t>
              </a:r>
            </a:p>
          </p:txBody>
        </p:sp>
        <p:sp>
          <p:nvSpPr>
            <p:cNvPr id="161823" name="Text Box 31"/>
            <p:cNvSpPr txBox="1">
              <a:spLocks noChangeArrowheads="1"/>
            </p:cNvSpPr>
            <p:nvPr/>
          </p:nvSpPr>
          <p:spPr bwMode="auto">
            <a:xfrm>
              <a:off x="1621" y="1911"/>
              <a:ext cx="5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920" rIns="90000" bIns="468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r>
                <a:rPr lang="fr-FR">
                  <a:solidFill>
                    <a:srgbClr val="000000"/>
                  </a:solidFill>
                </a:rPr>
                <a:t>6</a:t>
              </a:r>
            </a:p>
          </p:txBody>
        </p:sp>
        <p:sp>
          <p:nvSpPr>
            <p:cNvPr id="161824" name="Text Box 32"/>
            <p:cNvSpPr txBox="1">
              <a:spLocks noChangeArrowheads="1"/>
            </p:cNvSpPr>
            <p:nvPr/>
          </p:nvSpPr>
          <p:spPr bwMode="auto">
            <a:xfrm>
              <a:off x="1648" y="3132"/>
              <a:ext cx="5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920" rIns="90000" bIns="468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r>
                <a:rPr lang="fr-FR">
                  <a:solidFill>
                    <a:srgbClr val="000000"/>
                  </a:solidFill>
                </a:rPr>
                <a:t>6</a:t>
              </a:r>
            </a:p>
          </p:txBody>
        </p:sp>
        <p:sp>
          <p:nvSpPr>
            <p:cNvPr id="161825" name="Text Box 33"/>
            <p:cNvSpPr txBox="1">
              <a:spLocks noChangeArrowheads="1"/>
            </p:cNvSpPr>
            <p:nvPr/>
          </p:nvSpPr>
          <p:spPr bwMode="auto">
            <a:xfrm>
              <a:off x="989" y="2488"/>
              <a:ext cx="5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920" rIns="90000" bIns="468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r>
                <a:rPr lang="fr-FR">
                  <a:solidFill>
                    <a:srgbClr val="000000"/>
                  </a:solidFill>
                </a:rPr>
                <a:t>6</a:t>
              </a:r>
            </a:p>
          </p:txBody>
        </p:sp>
        <p:sp>
          <p:nvSpPr>
            <p:cNvPr id="161826" name="Text Box 34"/>
            <p:cNvSpPr txBox="1">
              <a:spLocks noChangeArrowheads="1"/>
            </p:cNvSpPr>
            <p:nvPr/>
          </p:nvSpPr>
          <p:spPr bwMode="auto">
            <a:xfrm>
              <a:off x="2334" y="1892"/>
              <a:ext cx="5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920" rIns="90000" bIns="468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r>
                <a:rPr lang="fr-FR">
                  <a:solidFill>
                    <a:srgbClr val="000000"/>
                  </a:solidFill>
                </a:rPr>
                <a:t>1</a:t>
              </a:r>
            </a:p>
          </p:txBody>
        </p:sp>
        <p:sp>
          <p:nvSpPr>
            <p:cNvPr id="161827" name="Text Box 35"/>
            <p:cNvSpPr txBox="1">
              <a:spLocks noChangeArrowheads="1"/>
            </p:cNvSpPr>
            <p:nvPr/>
          </p:nvSpPr>
          <p:spPr bwMode="auto">
            <a:xfrm>
              <a:off x="2347" y="3113"/>
              <a:ext cx="5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920" rIns="90000" bIns="468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r>
                <a:rPr lang="fr-FR">
                  <a:solidFill>
                    <a:srgbClr val="000000"/>
                  </a:solidFill>
                </a:rPr>
                <a:t>1</a:t>
              </a:r>
            </a:p>
          </p:txBody>
        </p:sp>
        <p:sp>
          <p:nvSpPr>
            <p:cNvPr id="161828" name="Text Box 36"/>
            <p:cNvSpPr txBox="1">
              <a:spLocks noChangeArrowheads="1"/>
            </p:cNvSpPr>
            <p:nvPr/>
          </p:nvSpPr>
          <p:spPr bwMode="auto">
            <a:xfrm>
              <a:off x="984" y="3113"/>
              <a:ext cx="5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920" rIns="90000" bIns="468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r>
                <a:rPr lang="fr-FR">
                  <a:solidFill>
                    <a:srgbClr val="000000"/>
                  </a:solidFill>
                </a:rPr>
                <a:t>1</a:t>
              </a:r>
            </a:p>
          </p:txBody>
        </p:sp>
        <p:sp>
          <p:nvSpPr>
            <p:cNvPr id="161829" name="Text Box 37"/>
            <p:cNvSpPr txBox="1">
              <a:spLocks noChangeArrowheads="1"/>
            </p:cNvSpPr>
            <p:nvPr/>
          </p:nvSpPr>
          <p:spPr bwMode="auto">
            <a:xfrm>
              <a:off x="984" y="1934"/>
              <a:ext cx="5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920" rIns="90000" bIns="468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r>
                <a:rPr lang="fr-FR">
                  <a:solidFill>
                    <a:srgbClr val="000000"/>
                  </a:solidFill>
                </a:rPr>
                <a:t>1</a:t>
              </a:r>
            </a:p>
          </p:txBody>
        </p:sp>
      </p:grpSp>
      <p:graphicFrame>
        <p:nvGraphicFramePr>
          <p:cNvPr id="161830" name="Object 38"/>
          <p:cNvGraphicFramePr>
            <a:graphicFrameLocks noChangeAspect="1"/>
          </p:cNvGraphicFramePr>
          <p:nvPr/>
        </p:nvGraphicFramePr>
        <p:xfrm>
          <a:off x="565150" y="4027488"/>
          <a:ext cx="406400" cy="658812"/>
        </p:xfrm>
        <a:graphic>
          <a:graphicData uri="http://schemas.openxmlformats.org/presentationml/2006/ole">
            <mc:AlternateContent xmlns:mc="http://schemas.openxmlformats.org/markup-compatibility/2006">
              <mc:Choice xmlns:v="urn:schemas-microsoft-com:vml" Requires="v">
                <p:oleObj r:id="rId3" imgW="413280" imgH="663120" progId="">
                  <p:embed/>
                </p:oleObj>
              </mc:Choice>
              <mc:Fallback>
                <p:oleObj r:id="rId3" imgW="413280" imgH="66312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50" y="4027488"/>
                        <a:ext cx="406400" cy="65881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9368680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1"/>
          <p:cNvSpPr>
            <a:spLocks noGrp="1" noChangeArrowheads="1"/>
          </p:cNvSpPr>
          <p:nvPr>
            <p:ph type="title"/>
          </p:nvPr>
        </p:nvSpPr>
        <p:spPr>
          <a:xfrm>
            <a:off x="0" y="11113"/>
            <a:ext cx="9144000" cy="706437"/>
          </a:xfrm>
          <a:ln/>
        </p:spPr>
        <p:txBody>
          <a:bodyPr tIns="1108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fr-FR"/>
              <a:t>Principe de subdivision</a:t>
            </a:r>
          </a:p>
        </p:txBody>
      </p:sp>
      <p:sp>
        <p:nvSpPr>
          <p:cNvPr id="162818" name="Rectangle 2"/>
          <p:cNvSpPr>
            <a:spLocks noGrp="1" noChangeArrowheads="1"/>
          </p:cNvSpPr>
          <p:nvPr>
            <p:ph idx="1"/>
          </p:nvPr>
        </p:nvSpPr>
        <p:spPr>
          <a:xfrm>
            <a:off x="438150" y="889000"/>
            <a:ext cx="8232775" cy="5207000"/>
          </a:xfrm>
          <a:ln/>
        </p:spPr>
        <p:txBody>
          <a:bodyPr/>
          <a:lstStyle/>
          <a:p>
            <a:pPr marL="431800" indent="-323850">
              <a:buClr>
                <a:srgbClr val="F5790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fr-FR" dirty="0"/>
              <a:t>Généralisation des surfaces paramétriques à des polygones de contrôle quelconque</a:t>
            </a:r>
          </a:p>
        </p:txBody>
      </p:sp>
      <p:sp>
        <p:nvSpPr>
          <p:cNvPr id="162819" name="Line 3"/>
          <p:cNvSpPr>
            <a:spLocks noChangeShapeType="1"/>
          </p:cNvSpPr>
          <p:nvPr/>
        </p:nvSpPr>
        <p:spPr bwMode="auto">
          <a:xfrm>
            <a:off x="1423988" y="3017838"/>
            <a:ext cx="4419600" cy="1587"/>
          </a:xfrm>
          <a:prstGeom prst="line">
            <a:avLst/>
          </a:prstGeom>
          <a:noFill/>
          <a:ln w="255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2820" name="Line 4"/>
          <p:cNvSpPr>
            <a:spLocks noChangeShapeType="1"/>
          </p:cNvSpPr>
          <p:nvPr/>
        </p:nvSpPr>
        <p:spPr bwMode="auto">
          <a:xfrm>
            <a:off x="1347788" y="4924425"/>
            <a:ext cx="4495800" cy="1588"/>
          </a:xfrm>
          <a:prstGeom prst="line">
            <a:avLst/>
          </a:prstGeom>
          <a:noFill/>
          <a:ln w="255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2821" name="Line 5"/>
          <p:cNvSpPr>
            <a:spLocks noChangeShapeType="1"/>
          </p:cNvSpPr>
          <p:nvPr/>
        </p:nvSpPr>
        <p:spPr bwMode="auto">
          <a:xfrm>
            <a:off x="1423988" y="3932238"/>
            <a:ext cx="4419600" cy="1587"/>
          </a:xfrm>
          <a:prstGeom prst="line">
            <a:avLst/>
          </a:prstGeom>
          <a:noFill/>
          <a:ln w="255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2822" name="Line 6"/>
          <p:cNvSpPr>
            <a:spLocks noChangeShapeType="1"/>
          </p:cNvSpPr>
          <p:nvPr/>
        </p:nvSpPr>
        <p:spPr bwMode="auto">
          <a:xfrm>
            <a:off x="1423988" y="5915025"/>
            <a:ext cx="4495800" cy="1588"/>
          </a:xfrm>
          <a:prstGeom prst="line">
            <a:avLst/>
          </a:prstGeom>
          <a:noFill/>
          <a:ln w="255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2823" name="Line 7"/>
          <p:cNvSpPr>
            <a:spLocks noChangeShapeType="1"/>
          </p:cNvSpPr>
          <p:nvPr/>
        </p:nvSpPr>
        <p:spPr bwMode="auto">
          <a:xfrm flipV="1">
            <a:off x="1957388" y="2568575"/>
            <a:ext cx="1587" cy="3508375"/>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2824" name="Line 8"/>
          <p:cNvSpPr>
            <a:spLocks noChangeShapeType="1"/>
          </p:cNvSpPr>
          <p:nvPr/>
        </p:nvSpPr>
        <p:spPr bwMode="auto">
          <a:xfrm flipV="1">
            <a:off x="3024188" y="2568575"/>
            <a:ext cx="1587" cy="3508375"/>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2825" name="Line 9"/>
          <p:cNvSpPr>
            <a:spLocks noChangeShapeType="1"/>
          </p:cNvSpPr>
          <p:nvPr/>
        </p:nvSpPr>
        <p:spPr bwMode="auto">
          <a:xfrm flipV="1">
            <a:off x="4090988" y="2568575"/>
            <a:ext cx="1587" cy="3508375"/>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2826" name="Line 10"/>
          <p:cNvSpPr>
            <a:spLocks noChangeShapeType="1"/>
          </p:cNvSpPr>
          <p:nvPr/>
        </p:nvSpPr>
        <p:spPr bwMode="auto">
          <a:xfrm flipV="1">
            <a:off x="5157788" y="2568575"/>
            <a:ext cx="1587" cy="3508375"/>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2827" name="Oval 11"/>
          <p:cNvSpPr>
            <a:spLocks noChangeArrowheads="1"/>
          </p:cNvSpPr>
          <p:nvPr/>
        </p:nvSpPr>
        <p:spPr bwMode="auto">
          <a:xfrm>
            <a:off x="2936875" y="3835400"/>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2828" name="Oval 12"/>
          <p:cNvSpPr>
            <a:spLocks noChangeArrowheads="1"/>
          </p:cNvSpPr>
          <p:nvPr/>
        </p:nvSpPr>
        <p:spPr bwMode="auto">
          <a:xfrm>
            <a:off x="1858963" y="580548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2829" name="Oval 13"/>
          <p:cNvSpPr>
            <a:spLocks noChangeArrowheads="1"/>
          </p:cNvSpPr>
          <p:nvPr/>
        </p:nvSpPr>
        <p:spPr bwMode="auto">
          <a:xfrm>
            <a:off x="2936875" y="5816600"/>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2830" name="Oval 14"/>
          <p:cNvSpPr>
            <a:spLocks noChangeArrowheads="1"/>
          </p:cNvSpPr>
          <p:nvPr/>
        </p:nvSpPr>
        <p:spPr bwMode="auto">
          <a:xfrm>
            <a:off x="5070475" y="5838825"/>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2831" name="Oval 15"/>
          <p:cNvSpPr>
            <a:spLocks noChangeArrowheads="1"/>
          </p:cNvSpPr>
          <p:nvPr/>
        </p:nvSpPr>
        <p:spPr bwMode="auto">
          <a:xfrm>
            <a:off x="4003675" y="5816600"/>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2832" name="Oval 16"/>
          <p:cNvSpPr>
            <a:spLocks noChangeArrowheads="1"/>
          </p:cNvSpPr>
          <p:nvPr/>
        </p:nvSpPr>
        <p:spPr bwMode="auto">
          <a:xfrm>
            <a:off x="4003675" y="481488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2833" name="Oval 17"/>
          <p:cNvSpPr>
            <a:spLocks noChangeArrowheads="1"/>
          </p:cNvSpPr>
          <p:nvPr/>
        </p:nvSpPr>
        <p:spPr bwMode="auto">
          <a:xfrm>
            <a:off x="5059363" y="4826000"/>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2834" name="Oval 18"/>
          <p:cNvSpPr>
            <a:spLocks noChangeArrowheads="1"/>
          </p:cNvSpPr>
          <p:nvPr/>
        </p:nvSpPr>
        <p:spPr bwMode="auto">
          <a:xfrm>
            <a:off x="2925763" y="4826000"/>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2835" name="Oval 19"/>
          <p:cNvSpPr>
            <a:spLocks noChangeArrowheads="1"/>
          </p:cNvSpPr>
          <p:nvPr/>
        </p:nvSpPr>
        <p:spPr bwMode="auto">
          <a:xfrm>
            <a:off x="1847850" y="4837113"/>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2836" name="Oval 20"/>
          <p:cNvSpPr>
            <a:spLocks noChangeArrowheads="1"/>
          </p:cNvSpPr>
          <p:nvPr/>
        </p:nvSpPr>
        <p:spPr bwMode="auto">
          <a:xfrm>
            <a:off x="1858963" y="3835400"/>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2837" name="Oval 21"/>
          <p:cNvSpPr>
            <a:spLocks noChangeArrowheads="1"/>
          </p:cNvSpPr>
          <p:nvPr/>
        </p:nvSpPr>
        <p:spPr bwMode="auto">
          <a:xfrm>
            <a:off x="4003675" y="3822700"/>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2838" name="Oval 22"/>
          <p:cNvSpPr>
            <a:spLocks noChangeArrowheads="1"/>
          </p:cNvSpPr>
          <p:nvPr/>
        </p:nvSpPr>
        <p:spPr bwMode="auto">
          <a:xfrm>
            <a:off x="5070475" y="3835400"/>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2839" name="Oval 23"/>
          <p:cNvSpPr>
            <a:spLocks noChangeArrowheads="1"/>
          </p:cNvSpPr>
          <p:nvPr/>
        </p:nvSpPr>
        <p:spPr bwMode="auto">
          <a:xfrm>
            <a:off x="1870075" y="2921000"/>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2840" name="Oval 24"/>
          <p:cNvSpPr>
            <a:spLocks noChangeArrowheads="1"/>
          </p:cNvSpPr>
          <p:nvPr/>
        </p:nvSpPr>
        <p:spPr bwMode="auto">
          <a:xfrm>
            <a:off x="2925763" y="289718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2841" name="Oval 25"/>
          <p:cNvSpPr>
            <a:spLocks noChangeArrowheads="1"/>
          </p:cNvSpPr>
          <p:nvPr/>
        </p:nvSpPr>
        <p:spPr bwMode="auto">
          <a:xfrm>
            <a:off x="3992563" y="2921000"/>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2842" name="Oval 26"/>
          <p:cNvSpPr>
            <a:spLocks noChangeArrowheads="1"/>
          </p:cNvSpPr>
          <p:nvPr/>
        </p:nvSpPr>
        <p:spPr bwMode="auto">
          <a:xfrm>
            <a:off x="5059363" y="2908300"/>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2843" name="Oval 27"/>
          <p:cNvSpPr>
            <a:spLocks noChangeArrowheads="1"/>
          </p:cNvSpPr>
          <p:nvPr/>
        </p:nvSpPr>
        <p:spPr bwMode="auto">
          <a:xfrm>
            <a:off x="2913063" y="3827463"/>
            <a:ext cx="219075" cy="206375"/>
          </a:xfrm>
          <a:prstGeom prst="ellipse">
            <a:avLst/>
          </a:prstGeom>
          <a:solidFill>
            <a:srgbClr val="FF6633"/>
          </a:solidFill>
          <a:ln w="38160">
            <a:solidFill>
              <a:srgbClr val="FF66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extLst>
      <p:ext uri="{BB962C8B-B14F-4D97-AF65-F5344CB8AC3E}">
        <p14:creationId xmlns:p14="http://schemas.microsoft.com/office/powerpoint/2010/main" val="21144126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1"/>
          <p:cNvSpPr>
            <a:spLocks noGrp="1" noChangeArrowheads="1"/>
          </p:cNvSpPr>
          <p:nvPr>
            <p:ph type="title"/>
          </p:nvPr>
        </p:nvSpPr>
        <p:spPr>
          <a:xfrm>
            <a:off x="0" y="11113"/>
            <a:ext cx="9144000" cy="706437"/>
          </a:xfrm>
          <a:ln/>
        </p:spPr>
        <p:txBody>
          <a:bodyPr tIns="1108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fr-FR"/>
              <a:t>Principe de subdivision</a:t>
            </a:r>
          </a:p>
        </p:txBody>
      </p:sp>
      <p:sp>
        <p:nvSpPr>
          <p:cNvPr id="163842" name="Rectangle 2"/>
          <p:cNvSpPr>
            <a:spLocks noGrp="1" noChangeArrowheads="1"/>
          </p:cNvSpPr>
          <p:nvPr>
            <p:ph idx="1"/>
          </p:nvPr>
        </p:nvSpPr>
        <p:spPr>
          <a:xfrm>
            <a:off x="438150" y="889000"/>
            <a:ext cx="8232775" cy="5207000"/>
          </a:xfrm>
          <a:ln/>
        </p:spPr>
        <p:txBody>
          <a:bodyPr/>
          <a:lstStyle/>
          <a:p>
            <a:pPr marL="431800" indent="-323850">
              <a:buClr>
                <a:srgbClr val="F5790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fr-FR" dirty="0"/>
              <a:t>Généralisation des surfaces paramétriques à des polygones de contrôle quelconque</a:t>
            </a:r>
          </a:p>
          <a:p>
            <a:pPr marL="431800" indent="-323850">
              <a:spcAft>
                <a:spcPts val="575"/>
              </a:spcAft>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fr-FR" sz="2000" dirty="0"/>
              <a:t>Des </a:t>
            </a:r>
            <a:r>
              <a:rPr lang="fr-FR" sz="2000" b="1" dirty="0"/>
              <a:t>nouveaux</a:t>
            </a:r>
            <a:r>
              <a:rPr lang="fr-FR" sz="2000" dirty="0"/>
              <a:t> sommets sont </a:t>
            </a:r>
            <a:r>
              <a:rPr lang="fr-FR" sz="2000" b="1" dirty="0"/>
              <a:t>ajoutés</a:t>
            </a:r>
            <a:r>
              <a:rPr lang="fr-FR" sz="2000" dirty="0"/>
              <a:t> par une combinaison affine des sommets du maillage</a:t>
            </a:r>
          </a:p>
        </p:txBody>
      </p:sp>
      <p:sp>
        <p:nvSpPr>
          <p:cNvPr id="163843" name="Line 3"/>
          <p:cNvSpPr>
            <a:spLocks noChangeShapeType="1"/>
          </p:cNvSpPr>
          <p:nvPr/>
        </p:nvSpPr>
        <p:spPr bwMode="auto">
          <a:xfrm>
            <a:off x="1423988" y="3054350"/>
            <a:ext cx="4419600" cy="1588"/>
          </a:xfrm>
          <a:prstGeom prst="line">
            <a:avLst/>
          </a:prstGeom>
          <a:noFill/>
          <a:ln w="255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3844" name="Line 4"/>
          <p:cNvSpPr>
            <a:spLocks noChangeShapeType="1"/>
          </p:cNvSpPr>
          <p:nvPr/>
        </p:nvSpPr>
        <p:spPr bwMode="auto">
          <a:xfrm>
            <a:off x="1347788" y="4959350"/>
            <a:ext cx="4495800" cy="1588"/>
          </a:xfrm>
          <a:prstGeom prst="line">
            <a:avLst/>
          </a:prstGeom>
          <a:noFill/>
          <a:ln w="255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3845" name="Line 5"/>
          <p:cNvSpPr>
            <a:spLocks noChangeShapeType="1"/>
          </p:cNvSpPr>
          <p:nvPr/>
        </p:nvSpPr>
        <p:spPr bwMode="auto">
          <a:xfrm>
            <a:off x="1423988" y="3968750"/>
            <a:ext cx="4419600" cy="1588"/>
          </a:xfrm>
          <a:prstGeom prst="line">
            <a:avLst/>
          </a:prstGeom>
          <a:noFill/>
          <a:ln w="255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3846" name="Line 6"/>
          <p:cNvSpPr>
            <a:spLocks noChangeShapeType="1"/>
          </p:cNvSpPr>
          <p:nvPr/>
        </p:nvSpPr>
        <p:spPr bwMode="auto">
          <a:xfrm>
            <a:off x="1423988" y="5949950"/>
            <a:ext cx="4495800" cy="1588"/>
          </a:xfrm>
          <a:prstGeom prst="line">
            <a:avLst/>
          </a:prstGeom>
          <a:noFill/>
          <a:ln w="255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3847" name="Line 7"/>
          <p:cNvSpPr>
            <a:spLocks noChangeShapeType="1"/>
          </p:cNvSpPr>
          <p:nvPr/>
        </p:nvSpPr>
        <p:spPr bwMode="auto">
          <a:xfrm flipV="1">
            <a:off x="1957388" y="2747963"/>
            <a:ext cx="1587" cy="3508375"/>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3848" name="Line 8"/>
          <p:cNvSpPr>
            <a:spLocks noChangeShapeType="1"/>
          </p:cNvSpPr>
          <p:nvPr/>
        </p:nvSpPr>
        <p:spPr bwMode="auto">
          <a:xfrm flipV="1">
            <a:off x="3024188" y="2747963"/>
            <a:ext cx="1587" cy="3508375"/>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3849" name="Line 9"/>
          <p:cNvSpPr>
            <a:spLocks noChangeShapeType="1"/>
          </p:cNvSpPr>
          <p:nvPr/>
        </p:nvSpPr>
        <p:spPr bwMode="auto">
          <a:xfrm flipV="1">
            <a:off x="4090988" y="2747963"/>
            <a:ext cx="1587" cy="3508375"/>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3850" name="Line 10"/>
          <p:cNvSpPr>
            <a:spLocks noChangeShapeType="1"/>
          </p:cNvSpPr>
          <p:nvPr/>
        </p:nvSpPr>
        <p:spPr bwMode="auto">
          <a:xfrm flipV="1">
            <a:off x="5157788" y="2747963"/>
            <a:ext cx="1587" cy="3508375"/>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3851" name="Oval 11"/>
          <p:cNvSpPr>
            <a:spLocks noChangeArrowheads="1"/>
          </p:cNvSpPr>
          <p:nvPr/>
        </p:nvSpPr>
        <p:spPr bwMode="auto">
          <a:xfrm>
            <a:off x="2936875" y="3870325"/>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3852" name="Oval 12"/>
          <p:cNvSpPr>
            <a:spLocks noChangeArrowheads="1"/>
          </p:cNvSpPr>
          <p:nvPr/>
        </p:nvSpPr>
        <p:spPr bwMode="auto">
          <a:xfrm>
            <a:off x="1858963" y="5840413"/>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3853" name="Oval 13"/>
          <p:cNvSpPr>
            <a:spLocks noChangeArrowheads="1"/>
          </p:cNvSpPr>
          <p:nvPr/>
        </p:nvSpPr>
        <p:spPr bwMode="auto">
          <a:xfrm>
            <a:off x="2936875" y="5851525"/>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3854" name="Oval 14"/>
          <p:cNvSpPr>
            <a:spLocks noChangeArrowheads="1"/>
          </p:cNvSpPr>
          <p:nvPr/>
        </p:nvSpPr>
        <p:spPr bwMode="auto">
          <a:xfrm>
            <a:off x="5070475" y="5873750"/>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3855" name="Oval 15"/>
          <p:cNvSpPr>
            <a:spLocks noChangeArrowheads="1"/>
          </p:cNvSpPr>
          <p:nvPr/>
        </p:nvSpPr>
        <p:spPr bwMode="auto">
          <a:xfrm>
            <a:off x="4003675" y="5851525"/>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3856" name="Oval 16"/>
          <p:cNvSpPr>
            <a:spLocks noChangeArrowheads="1"/>
          </p:cNvSpPr>
          <p:nvPr/>
        </p:nvSpPr>
        <p:spPr bwMode="auto">
          <a:xfrm>
            <a:off x="4003675" y="4849813"/>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3857" name="Oval 17"/>
          <p:cNvSpPr>
            <a:spLocks noChangeArrowheads="1"/>
          </p:cNvSpPr>
          <p:nvPr/>
        </p:nvSpPr>
        <p:spPr bwMode="auto">
          <a:xfrm>
            <a:off x="5059363" y="4860925"/>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3858" name="Oval 18"/>
          <p:cNvSpPr>
            <a:spLocks noChangeArrowheads="1"/>
          </p:cNvSpPr>
          <p:nvPr/>
        </p:nvSpPr>
        <p:spPr bwMode="auto">
          <a:xfrm>
            <a:off x="2925763" y="4860925"/>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3859" name="Oval 19"/>
          <p:cNvSpPr>
            <a:spLocks noChangeArrowheads="1"/>
          </p:cNvSpPr>
          <p:nvPr/>
        </p:nvSpPr>
        <p:spPr bwMode="auto">
          <a:xfrm>
            <a:off x="1847850" y="487203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3860" name="Oval 20"/>
          <p:cNvSpPr>
            <a:spLocks noChangeArrowheads="1"/>
          </p:cNvSpPr>
          <p:nvPr/>
        </p:nvSpPr>
        <p:spPr bwMode="auto">
          <a:xfrm>
            <a:off x="1858963" y="3870325"/>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3861" name="Oval 21"/>
          <p:cNvSpPr>
            <a:spLocks noChangeArrowheads="1"/>
          </p:cNvSpPr>
          <p:nvPr/>
        </p:nvSpPr>
        <p:spPr bwMode="auto">
          <a:xfrm>
            <a:off x="4003675" y="3859213"/>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3862" name="Oval 22"/>
          <p:cNvSpPr>
            <a:spLocks noChangeArrowheads="1"/>
          </p:cNvSpPr>
          <p:nvPr/>
        </p:nvSpPr>
        <p:spPr bwMode="auto">
          <a:xfrm>
            <a:off x="5070475" y="3870325"/>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3863" name="Oval 23"/>
          <p:cNvSpPr>
            <a:spLocks noChangeArrowheads="1"/>
          </p:cNvSpPr>
          <p:nvPr/>
        </p:nvSpPr>
        <p:spPr bwMode="auto">
          <a:xfrm>
            <a:off x="1870075" y="2955925"/>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3864" name="Oval 24"/>
          <p:cNvSpPr>
            <a:spLocks noChangeArrowheads="1"/>
          </p:cNvSpPr>
          <p:nvPr/>
        </p:nvSpPr>
        <p:spPr bwMode="auto">
          <a:xfrm>
            <a:off x="2925763" y="2933700"/>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3865" name="Oval 25"/>
          <p:cNvSpPr>
            <a:spLocks noChangeArrowheads="1"/>
          </p:cNvSpPr>
          <p:nvPr/>
        </p:nvSpPr>
        <p:spPr bwMode="auto">
          <a:xfrm>
            <a:off x="3992563" y="2955925"/>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3866" name="Oval 26"/>
          <p:cNvSpPr>
            <a:spLocks noChangeArrowheads="1"/>
          </p:cNvSpPr>
          <p:nvPr/>
        </p:nvSpPr>
        <p:spPr bwMode="auto">
          <a:xfrm>
            <a:off x="5059363" y="2944813"/>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3867" name="Oval 27"/>
          <p:cNvSpPr>
            <a:spLocks noChangeArrowheads="1"/>
          </p:cNvSpPr>
          <p:nvPr/>
        </p:nvSpPr>
        <p:spPr bwMode="auto">
          <a:xfrm>
            <a:off x="2913063" y="3862388"/>
            <a:ext cx="219075" cy="206375"/>
          </a:xfrm>
          <a:prstGeom prst="ellipse">
            <a:avLst/>
          </a:prstGeom>
          <a:solidFill>
            <a:srgbClr val="FF6633"/>
          </a:solidFill>
          <a:ln w="38160">
            <a:solidFill>
              <a:srgbClr val="FF66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nvGrpSpPr>
          <p:cNvPr id="163868" name="Group 28"/>
          <p:cNvGrpSpPr>
            <a:grpSpLocks/>
          </p:cNvGrpSpPr>
          <p:nvPr/>
        </p:nvGrpSpPr>
        <p:grpSpPr bwMode="auto">
          <a:xfrm>
            <a:off x="2327275" y="2986088"/>
            <a:ext cx="2455863" cy="2444750"/>
            <a:chOff x="1466" y="1881"/>
            <a:chExt cx="1547" cy="1540"/>
          </a:xfrm>
        </p:grpSpPr>
        <p:sp>
          <p:nvSpPr>
            <p:cNvPr id="163869" name="Text Box 29"/>
            <p:cNvSpPr txBox="1">
              <a:spLocks noChangeArrowheads="1"/>
            </p:cNvSpPr>
            <p:nvPr/>
          </p:nvSpPr>
          <p:spPr bwMode="auto">
            <a:xfrm>
              <a:off x="1466" y="2494"/>
              <a:ext cx="5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4440" rIns="90000" bIns="468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pPr algn="ctr">
                <a:spcBef>
                  <a:spcPts val="1750"/>
                </a:spcBef>
              </a:pPr>
              <a:r>
                <a:rPr lang="en-US" sz="2800" b="1">
                  <a:solidFill>
                    <a:srgbClr val="000000"/>
                  </a:solidFill>
                </a:rPr>
                <a:t>24</a:t>
              </a:r>
            </a:p>
          </p:txBody>
        </p:sp>
        <p:sp>
          <p:nvSpPr>
            <p:cNvPr id="163870" name="Text Box 30"/>
            <p:cNvSpPr txBox="1">
              <a:spLocks noChangeArrowheads="1"/>
            </p:cNvSpPr>
            <p:nvPr/>
          </p:nvSpPr>
          <p:spPr bwMode="auto">
            <a:xfrm>
              <a:off x="2433" y="1896"/>
              <a:ext cx="5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4440" rIns="90000" bIns="468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pPr algn="ctr">
                <a:spcBef>
                  <a:spcPts val="1750"/>
                </a:spcBef>
              </a:pPr>
              <a:r>
                <a:rPr lang="en-US" sz="2800" b="1">
                  <a:solidFill>
                    <a:srgbClr val="000000"/>
                  </a:solidFill>
                </a:rPr>
                <a:t>4</a:t>
              </a:r>
            </a:p>
          </p:txBody>
        </p:sp>
        <p:sp>
          <p:nvSpPr>
            <p:cNvPr id="163871" name="Text Box 31"/>
            <p:cNvSpPr txBox="1">
              <a:spLocks noChangeArrowheads="1"/>
            </p:cNvSpPr>
            <p:nvPr/>
          </p:nvSpPr>
          <p:spPr bwMode="auto">
            <a:xfrm>
              <a:off x="2446" y="3090"/>
              <a:ext cx="5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4440" rIns="90000" bIns="468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pPr algn="ctr">
                <a:spcBef>
                  <a:spcPts val="1750"/>
                </a:spcBef>
              </a:pPr>
              <a:r>
                <a:rPr lang="en-US" sz="2800" b="1">
                  <a:solidFill>
                    <a:srgbClr val="000000"/>
                  </a:solidFill>
                </a:rPr>
                <a:t>4</a:t>
              </a:r>
            </a:p>
          </p:txBody>
        </p:sp>
        <p:sp>
          <p:nvSpPr>
            <p:cNvPr id="163872" name="Text Box 32"/>
            <p:cNvSpPr txBox="1">
              <a:spLocks noChangeArrowheads="1"/>
            </p:cNvSpPr>
            <p:nvPr/>
          </p:nvSpPr>
          <p:spPr bwMode="auto">
            <a:xfrm>
              <a:off x="1507" y="3095"/>
              <a:ext cx="5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4440" rIns="90000" bIns="468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pPr algn="ctr">
                <a:spcBef>
                  <a:spcPts val="1750"/>
                </a:spcBef>
              </a:pPr>
              <a:r>
                <a:rPr lang="en-US" sz="2800" b="1">
                  <a:solidFill>
                    <a:srgbClr val="000000"/>
                  </a:solidFill>
                </a:rPr>
                <a:t>4</a:t>
              </a:r>
            </a:p>
          </p:txBody>
        </p:sp>
        <p:sp>
          <p:nvSpPr>
            <p:cNvPr id="163873" name="Text Box 33"/>
            <p:cNvSpPr txBox="1">
              <a:spLocks noChangeArrowheads="1"/>
            </p:cNvSpPr>
            <p:nvPr/>
          </p:nvSpPr>
          <p:spPr bwMode="auto">
            <a:xfrm>
              <a:off x="1521" y="1881"/>
              <a:ext cx="5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4440" rIns="90000" bIns="468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pPr algn="ctr">
                <a:spcBef>
                  <a:spcPts val="1750"/>
                </a:spcBef>
              </a:pPr>
              <a:r>
                <a:rPr lang="en-US" sz="2800" b="1">
                  <a:solidFill>
                    <a:srgbClr val="000000"/>
                  </a:solidFill>
                </a:rPr>
                <a:t>4</a:t>
              </a:r>
            </a:p>
          </p:txBody>
        </p:sp>
        <p:sp>
          <p:nvSpPr>
            <p:cNvPr id="163874" name="Text Box 34"/>
            <p:cNvSpPr txBox="1">
              <a:spLocks noChangeArrowheads="1"/>
            </p:cNvSpPr>
            <p:nvPr/>
          </p:nvSpPr>
          <p:spPr bwMode="auto">
            <a:xfrm>
              <a:off x="2508" y="2495"/>
              <a:ext cx="5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4440" rIns="90000" bIns="468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pPr algn="ctr">
                <a:spcBef>
                  <a:spcPts val="1750"/>
                </a:spcBef>
              </a:pPr>
              <a:r>
                <a:rPr lang="en-US" sz="2800" b="1">
                  <a:solidFill>
                    <a:srgbClr val="000000"/>
                  </a:solidFill>
                </a:rPr>
                <a:t>24</a:t>
              </a:r>
            </a:p>
          </p:txBody>
        </p:sp>
        <p:sp>
          <p:nvSpPr>
            <p:cNvPr id="163875" name="Oval 35"/>
            <p:cNvSpPr>
              <a:spLocks noChangeArrowheads="1"/>
            </p:cNvSpPr>
            <p:nvPr/>
          </p:nvSpPr>
          <p:spPr bwMode="auto">
            <a:xfrm>
              <a:off x="2137" y="2398"/>
              <a:ext cx="198" cy="198"/>
            </a:xfrm>
            <a:prstGeom prst="ellipse">
              <a:avLst/>
            </a:prstGeom>
            <a:solidFill>
              <a:srgbClr val="FF0000"/>
            </a:solidFill>
            <a:ln w="38160">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aphicFrame>
        <p:nvGraphicFramePr>
          <p:cNvPr id="163876" name="Object 36"/>
          <p:cNvGraphicFramePr>
            <a:graphicFrameLocks noChangeAspect="1"/>
          </p:cNvGraphicFramePr>
          <p:nvPr/>
        </p:nvGraphicFramePr>
        <p:xfrm>
          <a:off x="565150" y="3630613"/>
          <a:ext cx="406400" cy="658812"/>
        </p:xfrm>
        <a:graphic>
          <a:graphicData uri="http://schemas.openxmlformats.org/presentationml/2006/ole">
            <mc:AlternateContent xmlns:mc="http://schemas.openxmlformats.org/markup-compatibility/2006">
              <mc:Choice xmlns:v="urn:schemas-microsoft-com:vml" Requires="v">
                <p:oleObj r:id="rId3" imgW="413280" imgH="663120" progId="">
                  <p:embed/>
                </p:oleObj>
              </mc:Choice>
              <mc:Fallback>
                <p:oleObj r:id="rId3" imgW="413280" imgH="66312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50" y="3630613"/>
                        <a:ext cx="406400" cy="65881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6599884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B0F26C4-085C-40FA-8286-F1BA9CA24A49}"/>
              </a:ext>
            </a:extLst>
          </p:cNvPr>
          <p:cNvSpPr>
            <a:spLocks noGrp="1"/>
          </p:cNvSpPr>
          <p:nvPr>
            <p:ph type="title"/>
          </p:nvPr>
        </p:nvSpPr>
        <p:spPr/>
        <p:txBody>
          <a:bodyPr/>
          <a:lstStyle/>
          <a:p>
            <a:r>
              <a:rPr lang="fr-FR" dirty="0"/>
              <a:t>Un premier exemple : </a:t>
            </a:r>
            <a:r>
              <a:rPr lang="fr-FR" dirty="0" err="1"/>
              <a:t>Curve</a:t>
            </a:r>
            <a:r>
              <a:rPr lang="fr-FR" dirty="0"/>
              <a:t> Corner Cutting</a:t>
            </a:r>
          </a:p>
        </p:txBody>
      </p:sp>
      <p:sp>
        <p:nvSpPr>
          <p:cNvPr id="5" name="Espace réservé du contenu 4">
            <a:extLst>
              <a:ext uri="{FF2B5EF4-FFF2-40B4-BE49-F238E27FC236}">
                <a16:creationId xmlns:a16="http://schemas.microsoft.com/office/drawing/2014/main" id="{91F7127C-3284-4202-B260-A05A642BC278}"/>
              </a:ext>
            </a:extLst>
          </p:cNvPr>
          <p:cNvSpPr>
            <a:spLocks noGrp="1"/>
          </p:cNvSpPr>
          <p:nvPr>
            <p:ph idx="1"/>
          </p:nvPr>
        </p:nvSpPr>
        <p:spPr/>
        <p:txBody>
          <a:bodyPr/>
          <a:lstStyle/>
          <a:p>
            <a:r>
              <a:rPr lang="en-US" dirty="0"/>
              <a:t>Take two points on different edges of a polygon and join them with a line segment. Then, use this line segment to replace all vertices and edges in between. This is corner cutting!</a:t>
            </a:r>
          </a:p>
          <a:p>
            <a:r>
              <a:rPr lang="en-US" dirty="0"/>
              <a:t>Corner cutting can be local or non-local.</a:t>
            </a:r>
          </a:p>
          <a:p>
            <a:r>
              <a:rPr lang="en-US" dirty="0"/>
              <a:t>A cut is </a:t>
            </a:r>
            <a:r>
              <a:rPr lang="en-US" b="1" dirty="0"/>
              <a:t>local</a:t>
            </a:r>
            <a:r>
              <a:rPr lang="en-US" dirty="0"/>
              <a:t> if it removes exactly one vertex and adds two new ones. Otherwise, it is </a:t>
            </a:r>
            <a:r>
              <a:rPr lang="en-US" b="1" dirty="0"/>
              <a:t>non-local</a:t>
            </a:r>
            <a:r>
              <a:rPr lang="en-US" dirty="0"/>
              <a:t>.</a:t>
            </a:r>
            <a:endParaRPr lang="fr-FR" dirty="0"/>
          </a:p>
        </p:txBody>
      </p:sp>
      <p:pic>
        <p:nvPicPr>
          <p:cNvPr id="6" name="Image 5">
            <a:extLst>
              <a:ext uri="{FF2B5EF4-FFF2-40B4-BE49-F238E27FC236}">
                <a16:creationId xmlns:a16="http://schemas.microsoft.com/office/drawing/2014/main" id="{EF42B23E-D4F3-4E40-825B-0F7CFDD597AA}"/>
              </a:ext>
            </a:extLst>
          </p:cNvPr>
          <p:cNvPicPr>
            <a:picLocks noChangeAspect="1"/>
          </p:cNvPicPr>
          <p:nvPr/>
        </p:nvPicPr>
        <p:blipFill rotWithShape="1">
          <a:blip r:embed="rId2"/>
          <a:srcRect l="9838" t="64785" r="31888" b="8108"/>
          <a:stretch/>
        </p:blipFill>
        <p:spPr>
          <a:xfrm>
            <a:off x="1115616" y="4005931"/>
            <a:ext cx="7759349" cy="2306835"/>
          </a:xfrm>
          <a:prstGeom prst="rect">
            <a:avLst/>
          </a:prstGeom>
        </p:spPr>
      </p:pic>
      <p:sp>
        <p:nvSpPr>
          <p:cNvPr id="7" name="Rectangle 6">
            <a:extLst>
              <a:ext uri="{FF2B5EF4-FFF2-40B4-BE49-F238E27FC236}">
                <a16:creationId xmlns:a16="http://schemas.microsoft.com/office/drawing/2014/main" id="{EAE173B0-D183-4EF8-A399-331867C1ACDD}"/>
              </a:ext>
            </a:extLst>
          </p:cNvPr>
          <p:cNvSpPr/>
          <p:nvPr/>
        </p:nvSpPr>
        <p:spPr>
          <a:xfrm>
            <a:off x="8244408" y="5877272"/>
            <a:ext cx="432048" cy="435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994168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1"/>
          <p:cNvSpPr>
            <a:spLocks noGrp="1" noChangeArrowheads="1"/>
          </p:cNvSpPr>
          <p:nvPr>
            <p:ph type="title"/>
          </p:nvPr>
        </p:nvSpPr>
        <p:spPr>
          <a:xfrm>
            <a:off x="0" y="11113"/>
            <a:ext cx="9144000" cy="706437"/>
          </a:xfrm>
          <a:ln/>
        </p:spPr>
        <p:txBody>
          <a:bodyPr tIns="1108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fr-FR"/>
              <a:t>Principe de subdivision</a:t>
            </a:r>
          </a:p>
        </p:txBody>
      </p:sp>
      <p:sp>
        <p:nvSpPr>
          <p:cNvPr id="164866" name="Rectangle 2"/>
          <p:cNvSpPr>
            <a:spLocks noGrp="1" noChangeArrowheads="1"/>
          </p:cNvSpPr>
          <p:nvPr>
            <p:ph idx="1"/>
          </p:nvPr>
        </p:nvSpPr>
        <p:spPr>
          <a:xfrm>
            <a:off x="438150" y="889000"/>
            <a:ext cx="8232775" cy="5207000"/>
          </a:xfrm>
          <a:ln/>
        </p:spPr>
        <p:txBody>
          <a:bodyPr/>
          <a:lstStyle/>
          <a:p>
            <a:pPr marL="431800" indent="-323850">
              <a:buClr>
                <a:srgbClr val="F5790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fr-FR" dirty="0"/>
              <a:t>Généralisation des surfaces paramétriques à des polygones de contrôle quelconque</a:t>
            </a:r>
          </a:p>
          <a:p>
            <a:pPr marL="431800" indent="-323850">
              <a:spcAft>
                <a:spcPts val="575"/>
              </a:spcAft>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fr-FR" sz="2000" dirty="0"/>
              <a:t>Des </a:t>
            </a:r>
            <a:r>
              <a:rPr lang="fr-FR" sz="2000" b="1" dirty="0"/>
              <a:t>nouveaux</a:t>
            </a:r>
            <a:r>
              <a:rPr lang="fr-FR" sz="2000" dirty="0"/>
              <a:t> sommets sont </a:t>
            </a:r>
            <a:r>
              <a:rPr lang="fr-FR" sz="2000" b="1" dirty="0"/>
              <a:t>ajoutés</a:t>
            </a:r>
            <a:r>
              <a:rPr lang="fr-FR" sz="2000" dirty="0"/>
              <a:t> par une combinaison affine des sommets du maillage</a:t>
            </a:r>
          </a:p>
          <a:p>
            <a:pPr marL="431800" indent="-323850">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lang="fr-FR" dirty="0"/>
          </a:p>
        </p:txBody>
      </p:sp>
      <p:sp>
        <p:nvSpPr>
          <p:cNvPr id="164867" name="Line 3"/>
          <p:cNvSpPr>
            <a:spLocks noChangeShapeType="1"/>
          </p:cNvSpPr>
          <p:nvPr/>
        </p:nvSpPr>
        <p:spPr bwMode="auto">
          <a:xfrm>
            <a:off x="1423988" y="3198813"/>
            <a:ext cx="4419600" cy="1587"/>
          </a:xfrm>
          <a:prstGeom prst="line">
            <a:avLst/>
          </a:prstGeom>
          <a:noFill/>
          <a:ln w="255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4868" name="Line 4"/>
          <p:cNvSpPr>
            <a:spLocks noChangeShapeType="1"/>
          </p:cNvSpPr>
          <p:nvPr/>
        </p:nvSpPr>
        <p:spPr bwMode="auto">
          <a:xfrm>
            <a:off x="1347788" y="5103813"/>
            <a:ext cx="4495800" cy="1587"/>
          </a:xfrm>
          <a:prstGeom prst="line">
            <a:avLst/>
          </a:prstGeom>
          <a:noFill/>
          <a:ln w="255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4869" name="Line 5"/>
          <p:cNvSpPr>
            <a:spLocks noChangeShapeType="1"/>
          </p:cNvSpPr>
          <p:nvPr/>
        </p:nvSpPr>
        <p:spPr bwMode="auto">
          <a:xfrm>
            <a:off x="1423988" y="4113213"/>
            <a:ext cx="4419600" cy="1587"/>
          </a:xfrm>
          <a:prstGeom prst="line">
            <a:avLst/>
          </a:prstGeom>
          <a:noFill/>
          <a:ln w="255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4870" name="Line 6"/>
          <p:cNvSpPr>
            <a:spLocks noChangeShapeType="1"/>
          </p:cNvSpPr>
          <p:nvPr/>
        </p:nvSpPr>
        <p:spPr bwMode="auto">
          <a:xfrm>
            <a:off x="1423988" y="6094413"/>
            <a:ext cx="4495800" cy="1587"/>
          </a:xfrm>
          <a:prstGeom prst="line">
            <a:avLst/>
          </a:prstGeom>
          <a:noFill/>
          <a:ln w="255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4871" name="Line 7"/>
          <p:cNvSpPr>
            <a:spLocks noChangeShapeType="1"/>
          </p:cNvSpPr>
          <p:nvPr/>
        </p:nvSpPr>
        <p:spPr bwMode="auto">
          <a:xfrm flipV="1">
            <a:off x="1957388" y="2892425"/>
            <a:ext cx="1587" cy="3508375"/>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4872" name="Line 8"/>
          <p:cNvSpPr>
            <a:spLocks noChangeShapeType="1"/>
          </p:cNvSpPr>
          <p:nvPr/>
        </p:nvSpPr>
        <p:spPr bwMode="auto">
          <a:xfrm flipV="1">
            <a:off x="3024188" y="2892425"/>
            <a:ext cx="1587" cy="3508375"/>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4873" name="Line 9"/>
          <p:cNvSpPr>
            <a:spLocks noChangeShapeType="1"/>
          </p:cNvSpPr>
          <p:nvPr/>
        </p:nvSpPr>
        <p:spPr bwMode="auto">
          <a:xfrm flipV="1">
            <a:off x="4090988" y="2892425"/>
            <a:ext cx="1587" cy="3508375"/>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4874" name="Line 10"/>
          <p:cNvSpPr>
            <a:spLocks noChangeShapeType="1"/>
          </p:cNvSpPr>
          <p:nvPr/>
        </p:nvSpPr>
        <p:spPr bwMode="auto">
          <a:xfrm flipV="1">
            <a:off x="5157788" y="2892425"/>
            <a:ext cx="1587" cy="3508375"/>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4875" name="Oval 11"/>
          <p:cNvSpPr>
            <a:spLocks noChangeArrowheads="1"/>
          </p:cNvSpPr>
          <p:nvPr/>
        </p:nvSpPr>
        <p:spPr bwMode="auto">
          <a:xfrm>
            <a:off x="2936875" y="401478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4876" name="Oval 12"/>
          <p:cNvSpPr>
            <a:spLocks noChangeArrowheads="1"/>
          </p:cNvSpPr>
          <p:nvPr/>
        </p:nvSpPr>
        <p:spPr bwMode="auto">
          <a:xfrm>
            <a:off x="1858963" y="5984875"/>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4877" name="Oval 13"/>
          <p:cNvSpPr>
            <a:spLocks noChangeArrowheads="1"/>
          </p:cNvSpPr>
          <p:nvPr/>
        </p:nvSpPr>
        <p:spPr bwMode="auto">
          <a:xfrm>
            <a:off x="2936875" y="599598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4878" name="Oval 14"/>
          <p:cNvSpPr>
            <a:spLocks noChangeArrowheads="1"/>
          </p:cNvSpPr>
          <p:nvPr/>
        </p:nvSpPr>
        <p:spPr bwMode="auto">
          <a:xfrm>
            <a:off x="5070475" y="6018213"/>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4879" name="Oval 15"/>
          <p:cNvSpPr>
            <a:spLocks noChangeArrowheads="1"/>
          </p:cNvSpPr>
          <p:nvPr/>
        </p:nvSpPr>
        <p:spPr bwMode="auto">
          <a:xfrm>
            <a:off x="4003675" y="599598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4880" name="Oval 16"/>
          <p:cNvSpPr>
            <a:spLocks noChangeArrowheads="1"/>
          </p:cNvSpPr>
          <p:nvPr/>
        </p:nvSpPr>
        <p:spPr bwMode="auto">
          <a:xfrm>
            <a:off x="4003675" y="4994275"/>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4881" name="Oval 17"/>
          <p:cNvSpPr>
            <a:spLocks noChangeArrowheads="1"/>
          </p:cNvSpPr>
          <p:nvPr/>
        </p:nvSpPr>
        <p:spPr bwMode="auto">
          <a:xfrm>
            <a:off x="5059363" y="500538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4882" name="Oval 18"/>
          <p:cNvSpPr>
            <a:spLocks noChangeArrowheads="1"/>
          </p:cNvSpPr>
          <p:nvPr/>
        </p:nvSpPr>
        <p:spPr bwMode="auto">
          <a:xfrm>
            <a:off x="2925763" y="500538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4883" name="Oval 19"/>
          <p:cNvSpPr>
            <a:spLocks noChangeArrowheads="1"/>
          </p:cNvSpPr>
          <p:nvPr/>
        </p:nvSpPr>
        <p:spPr bwMode="auto">
          <a:xfrm>
            <a:off x="1847850" y="5016500"/>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4884" name="Oval 20"/>
          <p:cNvSpPr>
            <a:spLocks noChangeArrowheads="1"/>
          </p:cNvSpPr>
          <p:nvPr/>
        </p:nvSpPr>
        <p:spPr bwMode="auto">
          <a:xfrm>
            <a:off x="1858963" y="401478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4885" name="Oval 21"/>
          <p:cNvSpPr>
            <a:spLocks noChangeArrowheads="1"/>
          </p:cNvSpPr>
          <p:nvPr/>
        </p:nvSpPr>
        <p:spPr bwMode="auto">
          <a:xfrm>
            <a:off x="4003675" y="4003675"/>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4886" name="Oval 22"/>
          <p:cNvSpPr>
            <a:spLocks noChangeArrowheads="1"/>
          </p:cNvSpPr>
          <p:nvPr/>
        </p:nvSpPr>
        <p:spPr bwMode="auto">
          <a:xfrm>
            <a:off x="5070475" y="401478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4887" name="Oval 23"/>
          <p:cNvSpPr>
            <a:spLocks noChangeArrowheads="1"/>
          </p:cNvSpPr>
          <p:nvPr/>
        </p:nvSpPr>
        <p:spPr bwMode="auto">
          <a:xfrm>
            <a:off x="1870075" y="310038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4888" name="Oval 24"/>
          <p:cNvSpPr>
            <a:spLocks noChangeArrowheads="1"/>
          </p:cNvSpPr>
          <p:nvPr/>
        </p:nvSpPr>
        <p:spPr bwMode="auto">
          <a:xfrm>
            <a:off x="2925763" y="3078163"/>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4889" name="Oval 25"/>
          <p:cNvSpPr>
            <a:spLocks noChangeArrowheads="1"/>
          </p:cNvSpPr>
          <p:nvPr/>
        </p:nvSpPr>
        <p:spPr bwMode="auto">
          <a:xfrm>
            <a:off x="3992563" y="310038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4890" name="Oval 26"/>
          <p:cNvSpPr>
            <a:spLocks noChangeArrowheads="1"/>
          </p:cNvSpPr>
          <p:nvPr/>
        </p:nvSpPr>
        <p:spPr bwMode="auto">
          <a:xfrm>
            <a:off x="5059363" y="3089275"/>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4891" name="Oval 27"/>
          <p:cNvSpPr>
            <a:spLocks noChangeArrowheads="1"/>
          </p:cNvSpPr>
          <p:nvPr/>
        </p:nvSpPr>
        <p:spPr bwMode="auto">
          <a:xfrm>
            <a:off x="2913063" y="4006850"/>
            <a:ext cx="219075" cy="206375"/>
          </a:xfrm>
          <a:prstGeom prst="ellipse">
            <a:avLst/>
          </a:prstGeom>
          <a:solidFill>
            <a:srgbClr val="FF6633"/>
          </a:solidFill>
          <a:ln w="38160">
            <a:solidFill>
              <a:srgbClr val="FF66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4892" name="Oval 28"/>
          <p:cNvSpPr>
            <a:spLocks noChangeArrowheads="1"/>
          </p:cNvSpPr>
          <p:nvPr/>
        </p:nvSpPr>
        <p:spPr bwMode="auto">
          <a:xfrm>
            <a:off x="3446463" y="4005263"/>
            <a:ext cx="219075" cy="206375"/>
          </a:xfrm>
          <a:prstGeom prst="ellipse">
            <a:avLst/>
          </a:prstGeom>
          <a:solidFill>
            <a:srgbClr val="FF6633"/>
          </a:solidFill>
          <a:ln w="38160">
            <a:solidFill>
              <a:srgbClr val="FF66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nvGrpSpPr>
          <p:cNvPr id="164893" name="Group 29"/>
          <p:cNvGrpSpPr>
            <a:grpSpLocks/>
          </p:cNvGrpSpPr>
          <p:nvPr/>
        </p:nvGrpSpPr>
        <p:grpSpPr bwMode="auto">
          <a:xfrm>
            <a:off x="2295525" y="3124200"/>
            <a:ext cx="2490788" cy="1519238"/>
            <a:chOff x="1446" y="1968"/>
            <a:chExt cx="1569" cy="957"/>
          </a:xfrm>
        </p:grpSpPr>
        <p:sp>
          <p:nvSpPr>
            <p:cNvPr id="164894" name="Text Box 30"/>
            <p:cNvSpPr txBox="1">
              <a:spLocks noChangeArrowheads="1"/>
            </p:cNvSpPr>
            <p:nvPr/>
          </p:nvSpPr>
          <p:spPr bwMode="auto">
            <a:xfrm>
              <a:off x="2502" y="2592"/>
              <a:ext cx="5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4440" rIns="90000" bIns="468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pPr algn="ctr">
                <a:spcBef>
                  <a:spcPts val="1750"/>
                </a:spcBef>
              </a:pPr>
              <a:r>
                <a:rPr lang="en-US" sz="2800" b="1">
                  <a:solidFill>
                    <a:srgbClr val="000000"/>
                  </a:solidFill>
                </a:rPr>
                <a:t>16</a:t>
              </a:r>
            </a:p>
          </p:txBody>
        </p:sp>
        <p:sp>
          <p:nvSpPr>
            <p:cNvPr id="164895" name="Oval 31"/>
            <p:cNvSpPr>
              <a:spLocks noChangeArrowheads="1"/>
            </p:cNvSpPr>
            <p:nvPr/>
          </p:nvSpPr>
          <p:spPr bwMode="auto">
            <a:xfrm>
              <a:off x="2138" y="2200"/>
              <a:ext cx="198" cy="198"/>
            </a:xfrm>
            <a:prstGeom prst="ellipse">
              <a:avLst/>
            </a:prstGeom>
            <a:solidFill>
              <a:srgbClr val="FF0000"/>
            </a:solidFill>
            <a:ln w="38160">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4896" name="Text Box 32"/>
            <p:cNvSpPr txBox="1">
              <a:spLocks noChangeArrowheads="1"/>
            </p:cNvSpPr>
            <p:nvPr/>
          </p:nvSpPr>
          <p:spPr bwMode="auto">
            <a:xfrm>
              <a:off x="1459" y="2599"/>
              <a:ext cx="5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4440" rIns="90000" bIns="468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pPr algn="ctr">
                <a:spcBef>
                  <a:spcPts val="1750"/>
                </a:spcBef>
              </a:pPr>
              <a:r>
                <a:rPr lang="en-US" sz="2800" b="1">
                  <a:solidFill>
                    <a:srgbClr val="000000"/>
                  </a:solidFill>
                </a:rPr>
                <a:t>16</a:t>
              </a:r>
            </a:p>
          </p:txBody>
        </p:sp>
        <p:sp>
          <p:nvSpPr>
            <p:cNvPr id="164897" name="Text Box 33"/>
            <p:cNvSpPr txBox="1">
              <a:spLocks noChangeArrowheads="1"/>
            </p:cNvSpPr>
            <p:nvPr/>
          </p:nvSpPr>
          <p:spPr bwMode="auto">
            <a:xfrm>
              <a:off x="1446" y="1968"/>
              <a:ext cx="5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4440" rIns="90000" bIns="468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pPr algn="ctr">
                <a:spcBef>
                  <a:spcPts val="1750"/>
                </a:spcBef>
              </a:pPr>
              <a:r>
                <a:rPr lang="en-US" sz="2800" b="1">
                  <a:solidFill>
                    <a:srgbClr val="000000"/>
                  </a:solidFill>
                </a:rPr>
                <a:t>16</a:t>
              </a:r>
            </a:p>
          </p:txBody>
        </p:sp>
        <p:sp>
          <p:nvSpPr>
            <p:cNvPr id="164898" name="Text Box 34"/>
            <p:cNvSpPr txBox="1">
              <a:spLocks noChangeArrowheads="1"/>
            </p:cNvSpPr>
            <p:nvPr/>
          </p:nvSpPr>
          <p:spPr bwMode="auto">
            <a:xfrm>
              <a:off x="2510" y="1968"/>
              <a:ext cx="505"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4440" rIns="90000" bIns="468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pPr algn="ctr">
                <a:spcBef>
                  <a:spcPts val="1750"/>
                </a:spcBef>
              </a:pPr>
              <a:r>
                <a:rPr lang="en-US" sz="2800" b="1">
                  <a:solidFill>
                    <a:srgbClr val="000000"/>
                  </a:solidFill>
                </a:rPr>
                <a:t>16</a:t>
              </a:r>
            </a:p>
          </p:txBody>
        </p:sp>
      </p:grpSp>
      <p:graphicFrame>
        <p:nvGraphicFramePr>
          <p:cNvPr id="164899" name="Object 35"/>
          <p:cNvGraphicFramePr>
            <a:graphicFrameLocks noChangeAspect="1"/>
          </p:cNvGraphicFramePr>
          <p:nvPr/>
        </p:nvGraphicFramePr>
        <p:xfrm>
          <a:off x="566738" y="3775075"/>
          <a:ext cx="406400" cy="658813"/>
        </p:xfrm>
        <a:graphic>
          <a:graphicData uri="http://schemas.openxmlformats.org/presentationml/2006/ole">
            <mc:AlternateContent xmlns:mc="http://schemas.openxmlformats.org/markup-compatibility/2006">
              <mc:Choice xmlns:v="urn:schemas-microsoft-com:vml" Requires="v">
                <p:oleObj r:id="rId3" imgW="413280" imgH="663120" progId="">
                  <p:embed/>
                </p:oleObj>
              </mc:Choice>
              <mc:Fallback>
                <p:oleObj r:id="rId3" imgW="413280" imgH="66312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738" y="3775075"/>
                        <a:ext cx="406400" cy="658813"/>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262915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1"/>
          <p:cNvSpPr>
            <a:spLocks noGrp="1" noChangeArrowheads="1"/>
          </p:cNvSpPr>
          <p:nvPr>
            <p:ph type="title"/>
          </p:nvPr>
        </p:nvSpPr>
        <p:spPr>
          <a:xfrm>
            <a:off x="0" y="11113"/>
            <a:ext cx="9144000" cy="706437"/>
          </a:xfrm>
          <a:ln/>
        </p:spPr>
        <p:txBody>
          <a:bodyPr tIns="1108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fr-FR"/>
              <a:t>Principe de subdivision</a:t>
            </a:r>
          </a:p>
        </p:txBody>
      </p:sp>
      <p:sp>
        <p:nvSpPr>
          <p:cNvPr id="165890" name="Rectangle 2"/>
          <p:cNvSpPr>
            <a:spLocks noGrp="1" noChangeArrowheads="1"/>
          </p:cNvSpPr>
          <p:nvPr>
            <p:ph idx="1"/>
          </p:nvPr>
        </p:nvSpPr>
        <p:spPr>
          <a:xfrm>
            <a:off x="438150" y="889000"/>
            <a:ext cx="8232775" cy="5207000"/>
          </a:xfrm>
          <a:ln/>
        </p:spPr>
        <p:txBody>
          <a:bodyPr/>
          <a:lstStyle/>
          <a:p>
            <a:pPr marL="431800" indent="-323850">
              <a:buClr>
                <a:srgbClr val="F5790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fr-FR" dirty="0"/>
              <a:t>Généralisation des surfaces paramétriques à des polygones de contrôle quelconque </a:t>
            </a:r>
          </a:p>
          <a:p>
            <a:pPr marL="431800" indent="-323850">
              <a:spcAft>
                <a:spcPts val="575"/>
              </a:spcAft>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fr-FR" sz="2000" dirty="0"/>
              <a:t>Le processus de déplacement / insertion est répété sur l'ensemble du polygone initial</a:t>
            </a:r>
          </a:p>
          <a:p>
            <a:pPr marL="431800" indent="-323850">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lang="fr-FR" dirty="0"/>
          </a:p>
        </p:txBody>
      </p:sp>
      <p:sp>
        <p:nvSpPr>
          <p:cNvPr id="165891" name="Line 3"/>
          <p:cNvSpPr>
            <a:spLocks noChangeShapeType="1"/>
          </p:cNvSpPr>
          <p:nvPr/>
        </p:nvSpPr>
        <p:spPr bwMode="auto">
          <a:xfrm>
            <a:off x="668338" y="3594100"/>
            <a:ext cx="4419600" cy="1588"/>
          </a:xfrm>
          <a:prstGeom prst="line">
            <a:avLst/>
          </a:prstGeom>
          <a:noFill/>
          <a:ln w="255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5892" name="Line 4"/>
          <p:cNvSpPr>
            <a:spLocks noChangeShapeType="1"/>
          </p:cNvSpPr>
          <p:nvPr/>
        </p:nvSpPr>
        <p:spPr bwMode="auto">
          <a:xfrm>
            <a:off x="592138" y="5500688"/>
            <a:ext cx="4495800" cy="1587"/>
          </a:xfrm>
          <a:prstGeom prst="line">
            <a:avLst/>
          </a:prstGeom>
          <a:noFill/>
          <a:ln w="255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5893" name="Line 5"/>
          <p:cNvSpPr>
            <a:spLocks noChangeShapeType="1"/>
          </p:cNvSpPr>
          <p:nvPr/>
        </p:nvSpPr>
        <p:spPr bwMode="auto">
          <a:xfrm>
            <a:off x="668338" y="4508500"/>
            <a:ext cx="4419600" cy="1588"/>
          </a:xfrm>
          <a:prstGeom prst="line">
            <a:avLst/>
          </a:prstGeom>
          <a:noFill/>
          <a:ln w="255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5894" name="Line 6"/>
          <p:cNvSpPr>
            <a:spLocks noChangeShapeType="1"/>
          </p:cNvSpPr>
          <p:nvPr/>
        </p:nvSpPr>
        <p:spPr bwMode="auto">
          <a:xfrm>
            <a:off x="668338" y="6489700"/>
            <a:ext cx="4495800" cy="1588"/>
          </a:xfrm>
          <a:prstGeom prst="line">
            <a:avLst/>
          </a:prstGeom>
          <a:noFill/>
          <a:ln w="255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5895" name="Line 7"/>
          <p:cNvSpPr>
            <a:spLocks noChangeShapeType="1"/>
          </p:cNvSpPr>
          <p:nvPr/>
        </p:nvSpPr>
        <p:spPr bwMode="auto">
          <a:xfrm flipV="1">
            <a:off x="1201738" y="3289300"/>
            <a:ext cx="1587" cy="3508375"/>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5896" name="Line 8"/>
          <p:cNvSpPr>
            <a:spLocks noChangeShapeType="1"/>
          </p:cNvSpPr>
          <p:nvPr/>
        </p:nvSpPr>
        <p:spPr bwMode="auto">
          <a:xfrm flipV="1">
            <a:off x="2268538" y="3289300"/>
            <a:ext cx="1587" cy="3508375"/>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5897" name="Line 9"/>
          <p:cNvSpPr>
            <a:spLocks noChangeShapeType="1"/>
          </p:cNvSpPr>
          <p:nvPr/>
        </p:nvSpPr>
        <p:spPr bwMode="auto">
          <a:xfrm flipV="1">
            <a:off x="3335338" y="3289300"/>
            <a:ext cx="1587" cy="3508375"/>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5898" name="Line 10"/>
          <p:cNvSpPr>
            <a:spLocks noChangeShapeType="1"/>
          </p:cNvSpPr>
          <p:nvPr/>
        </p:nvSpPr>
        <p:spPr bwMode="auto">
          <a:xfrm flipV="1">
            <a:off x="4402138" y="3289300"/>
            <a:ext cx="1587" cy="3508375"/>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5899" name="Oval 11"/>
          <p:cNvSpPr>
            <a:spLocks noChangeArrowheads="1"/>
          </p:cNvSpPr>
          <p:nvPr/>
        </p:nvSpPr>
        <p:spPr bwMode="auto">
          <a:xfrm>
            <a:off x="2181225" y="4410075"/>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00" name="Oval 12"/>
          <p:cNvSpPr>
            <a:spLocks noChangeArrowheads="1"/>
          </p:cNvSpPr>
          <p:nvPr/>
        </p:nvSpPr>
        <p:spPr bwMode="auto">
          <a:xfrm>
            <a:off x="1103313" y="6381750"/>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01" name="Oval 13"/>
          <p:cNvSpPr>
            <a:spLocks noChangeArrowheads="1"/>
          </p:cNvSpPr>
          <p:nvPr/>
        </p:nvSpPr>
        <p:spPr bwMode="auto">
          <a:xfrm>
            <a:off x="2181225" y="6392863"/>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02" name="Oval 14"/>
          <p:cNvSpPr>
            <a:spLocks noChangeArrowheads="1"/>
          </p:cNvSpPr>
          <p:nvPr/>
        </p:nvSpPr>
        <p:spPr bwMode="auto">
          <a:xfrm>
            <a:off x="4314825" y="6413500"/>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03" name="Oval 15"/>
          <p:cNvSpPr>
            <a:spLocks noChangeArrowheads="1"/>
          </p:cNvSpPr>
          <p:nvPr/>
        </p:nvSpPr>
        <p:spPr bwMode="auto">
          <a:xfrm>
            <a:off x="3248025" y="6392863"/>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04" name="Oval 16"/>
          <p:cNvSpPr>
            <a:spLocks noChangeArrowheads="1"/>
          </p:cNvSpPr>
          <p:nvPr/>
        </p:nvSpPr>
        <p:spPr bwMode="auto">
          <a:xfrm>
            <a:off x="3248025" y="5389563"/>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05" name="Oval 17"/>
          <p:cNvSpPr>
            <a:spLocks noChangeArrowheads="1"/>
          </p:cNvSpPr>
          <p:nvPr/>
        </p:nvSpPr>
        <p:spPr bwMode="auto">
          <a:xfrm>
            <a:off x="4303713" y="5400675"/>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06" name="Oval 18"/>
          <p:cNvSpPr>
            <a:spLocks noChangeArrowheads="1"/>
          </p:cNvSpPr>
          <p:nvPr/>
        </p:nvSpPr>
        <p:spPr bwMode="auto">
          <a:xfrm>
            <a:off x="2170113" y="5400675"/>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07" name="Oval 19"/>
          <p:cNvSpPr>
            <a:spLocks noChangeArrowheads="1"/>
          </p:cNvSpPr>
          <p:nvPr/>
        </p:nvSpPr>
        <p:spPr bwMode="auto">
          <a:xfrm>
            <a:off x="1092200" y="5413375"/>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08" name="Oval 20"/>
          <p:cNvSpPr>
            <a:spLocks noChangeArrowheads="1"/>
          </p:cNvSpPr>
          <p:nvPr/>
        </p:nvSpPr>
        <p:spPr bwMode="auto">
          <a:xfrm>
            <a:off x="1103313" y="4410075"/>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09" name="Oval 21"/>
          <p:cNvSpPr>
            <a:spLocks noChangeArrowheads="1"/>
          </p:cNvSpPr>
          <p:nvPr/>
        </p:nvSpPr>
        <p:spPr bwMode="auto">
          <a:xfrm>
            <a:off x="3248025" y="4398963"/>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10" name="Oval 22"/>
          <p:cNvSpPr>
            <a:spLocks noChangeArrowheads="1"/>
          </p:cNvSpPr>
          <p:nvPr/>
        </p:nvSpPr>
        <p:spPr bwMode="auto">
          <a:xfrm>
            <a:off x="4314825" y="4410075"/>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11" name="Oval 23"/>
          <p:cNvSpPr>
            <a:spLocks noChangeArrowheads="1"/>
          </p:cNvSpPr>
          <p:nvPr/>
        </p:nvSpPr>
        <p:spPr bwMode="auto">
          <a:xfrm>
            <a:off x="1114425" y="3495675"/>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12" name="Oval 24"/>
          <p:cNvSpPr>
            <a:spLocks noChangeArrowheads="1"/>
          </p:cNvSpPr>
          <p:nvPr/>
        </p:nvSpPr>
        <p:spPr bwMode="auto">
          <a:xfrm>
            <a:off x="2170113" y="3473450"/>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13" name="Oval 25"/>
          <p:cNvSpPr>
            <a:spLocks noChangeArrowheads="1"/>
          </p:cNvSpPr>
          <p:nvPr/>
        </p:nvSpPr>
        <p:spPr bwMode="auto">
          <a:xfrm>
            <a:off x="3236913" y="3495675"/>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14" name="Oval 26"/>
          <p:cNvSpPr>
            <a:spLocks noChangeArrowheads="1"/>
          </p:cNvSpPr>
          <p:nvPr/>
        </p:nvSpPr>
        <p:spPr bwMode="auto">
          <a:xfrm>
            <a:off x="4303713" y="3484563"/>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15" name="Oval 27"/>
          <p:cNvSpPr>
            <a:spLocks noChangeArrowheads="1"/>
          </p:cNvSpPr>
          <p:nvPr/>
        </p:nvSpPr>
        <p:spPr bwMode="auto">
          <a:xfrm>
            <a:off x="2157413" y="4403725"/>
            <a:ext cx="219075" cy="206375"/>
          </a:xfrm>
          <a:prstGeom prst="ellipse">
            <a:avLst/>
          </a:prstGeom>
          <a:solidFill>
            <a:srgbClr val="FF6633"/>
          </a:solidFill>
          <a:ln w="38160">
            <a:solidFill>
              <a:srgbClr val="FF66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16" name="Oval 28"/>
          <p:cNvSpPr>
            <a:spLocks noChangeArrowheads="1"/>
          </p:cNvSpPr>
          <p:nvPr/>
        </p:nvSpPr>
        <p:spPr bwMode="auto">
          <a:xfrm>
            <a:off x="2690813" y="4402138"/>
            <a:ext cx="219075" cy="206375"/>
          </a:xfrm>
          <a:prstGeom prst="ellipse">
            <a:avLst/>
          </a:prstGeom>
          <a:solidFill>
            <a:srgbClr val="FF6633"/>
          </a:solidFill>
          <a:ln w="38160">
            <a:solidFill>
              <a:srgbClr val="FF66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17" name="Oval 29"/>
          <p:cNvSpPr>
            <a:spLocks noChangeArrowheads="1"/>
          </p:cNvSpPr>
          <p:nvPr/>
        </p:nvSpPr>
        <p:spPr bwMode="auto">
          <a:xfrm>
            <a:off x="2690813" y="3944938"/>
            <a:ext cx="219075" cy="206375"/>
          </a:xfrm>
          <a:prstGeom prst="ellipse">
            <a:avLst/>
          </a:prstGeom>
          <a:solidFill>
            <a:srgbClr val="FF6633"/>
          </a:solidFill>
          <a:ln w="38160">
            <a:solidFill>
              <a:srgbClr val="FF66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nvGrpSpPr>
          <p:cNvPr id="165918" name="Group 30"/>
          <p:cNvGrpSpPr>
            <a:grpSpLocks/>
          </p:cNvGrpSpPr>
          <p:nvPr/>
        </p:nvGrpSpPr>
        <p:grpSpPr bwMode="auto">
          <a:xfrm>
            <a:off x="546100" y="3476625"/>
            <a:ext cx="4506913" cy="3132138"/>
            <a:chOff x="344" y="2190"/>
            <a:chExt cx="2839" cy="1973"/>
          </a:xfrm>
        </p:grpSpPr>
        <p:sp>
          <p:nvSpPr>
            <p:cNvPr id="165919" name="Oval 31"/>
            <p:cNvSpPr>
              <a:spLocks noChangeArrowheads="1"/>
            </p:cNvSpPr>
            <p:nvPr/>
          </p:nvSpPr>
          <p:spPr bwMode="auto">
            <a:xfrm>
              <a:off x="2032" y="2485"/>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20" name="Oval 32"/>
            <p:cNvSpPr>
              <a:spLocks noChangeArrowheads="1"/>
            </p:cNvSpPr>
            <p:nvPr/>
          </p:nvSpPr>
          <p:spPr bwMode="auto">
            <a:xfrm>
              <a:off x="1357" y="2490"/>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21" name="Oval 33"/>
            <p:cNvSpPr>
              <a:spLocks noChangeArrowheads="1"/>
            </p:cNvSpPr>
            <p:nvPr/>
          </p:nvSpPr>
          <p:spPr bwMode="auto">
            <a:xfrm>
              <a:off x="1021" y="2483"/>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22" name="Oval 34"/>
            <p:cNvSpPr>
              <a:spLocks noChangeArrowheads="1"/>
            </p:cNvSpPr>
            <p:nvPr/>
          </p:nvSpPr>
          <p:spPr bwMode="auto">
            <a:xfrm>
              <a:off x="687" y="2499"/>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23" name="Oval 35"/>
            <p:cNvSpPr>
              <a:spLocks noChangeArrowheads="1"/>
            </p:cNvSpPr>
            <p:nvPr/>
          </p:nvSpPr>
          <p:spPr bwMode="auto">
            <a:xfrm>
              <a:off x="344" y="2498"/>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24" name="Oval 36"/>
            <p:cNvSpPr>
              <a:spLocks noChangeArrowheads="1"/>
            </p:cNvSpPr>
            <p:nvPr/>
          </p:nvSpPr>
          <p:spPr bwMode="auto">
            <a:xfrm>
              <a:off x="351" y="2211"/>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25" name="Oval 37"/>
            <p:cNvSpPr>
              <a:spLocks noChangeArrowheads="1"/>
            </p:cNvSpPr>
            <p:nvPr/>
          </p:nvSpPr>
          <p:spPr bwMode="auto">
            <a:xfrm>
              <a:off x="687" y="2197"/>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26" name="Oval 38"/>
            <p:cNvSpPr>
              <a:spLocks noChangeArrowheads="1"/>
            </p:cNvSpPr>
            <p:nvPr/>
          </p:nvSpPr>
          <p:spPr bwMode="auto">
            <a:xfrm>
              <a:off x="1023" y="2210"/>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27" name="Oval 39"/>
            <p:cNvSpPr>
              <a:spLocks noChangeArrowheads="1"/>
            </p:cNvSpPr>
            <p:nvPr/>
          </p:nvSpPr>
          <p:spPr bwMode="auto">
            <a:xfrm>
              <a:off x="1352" y="2197"/>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28" name="Oval 40"/>
            <p:cNvSpPr>
              <a:spLocks noChangeArrowheads="1"/>
            </p:cNvSpPr>
            <p:nvPr/>
          </p:nvSpPr>
          <p:spPr bwMode="auto">
            <a:xfrm>
              <a:off x="1695" y="2197"/>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29" name="Oval 41"/>
            <p:cNvSpPr>
              <a:spLocks noChangeArrowheads="1"/>
            </p:cNvSpPr>
            <p:nvPr/>
          </p:nvSpPr>
          <p:spPr bwMode="auto">
            <a:xfrm>
              <a:off x="2031" y="2190"/>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30" name="Oval 42"/>
            <p:cNvSpPr>
              <a:spLocks noChangeArrowheads="1"/>
            </p:cNvSpPr>
            <p:nvPr/>
          </p:nvSpPr>
          <p:spPr bwMode="auto">
            <a:xfrm>
              <a:off x="2367" y="2204"/>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31" name="Oval 43"/>
            <p:cNvSpPr>
              <a:spLocks noChangeArrowheads="1"/>
            </p:cNvSpPr>
            <p:nvPr/>
          </p:nvSpPr>
          <p:spPr bwMode="auto">
            <a:xfrm>
              <a:off x="2703" y="2197"/>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32" name="Oval 44"/>
            <p:cNvSpPr>
              <a:spLocks noChangeArrowheads="1"/>
            </p:cNvSpPr>
            <p:nvPr/>
          </p:nvSpPr>
          <p:spPr bwMode="auto">
            <a:xfrm>
              <a:off x="3046" y="2190"/>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33" name="Oval 45"/>
            <p:cNvSpPr>
              <a:spLocks noChangeArrowheads="1"/>
            </p:cNvSpPr>
            <p:nvPr/>
          </p:nvSpPr>
          <p:spPr bwMode="auto">
            <a:xfrm>
              <a:off x="2367" y="2492"/>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34" name="Oval 46"/>
            <p:cNvSpPr>
              <a:spLocks noChangeArrowheads="1"/>
            </p:cNvSpPr>
            <p:nvPr/>
          </p:nvSpPr>
          <p:spPr bwMode="auto">
            <a:xfrm>
              <a:off x="2696" y="2479"/>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35" name="Oval 47"/>
            <p:cNvSpPr>
              <a:spLocks noChangeArrowheads="1"/>
            </p:cNvSpPr>
            <p:nvPr/>
          </p:nvSpPr>
          <p:spPr bwMode="auto">
            <a:xfrm>
              <a:off x="3039" y="2485"/>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36" name="Oval 48"/>
            <p:cNvSpPr>
              <a:spLocks noChangeArrowheads="1"/>
            </p:cNvSpPr>
            <p:nvPr/>
          </p:nvSpPr>
          <p:spPr bwMode="auto">
            <a:xfrm>
              <a:off x="680" y="2773"/>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37" name="Oval 49"/>
            <p:cNvSpPr>
              <a:spLocks noChangeArrowheads="1"/>
            </p:cNvSpPr>
            <p:nvPr/>
          </p:nvSpPr>
          <p:spPr bwMode="auto">
            <a:xfrm>
              <a:off x="344" y="2773"/>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38" name="Oval 50"/>
            <p:cNvSpPr>
              <a:spLocks noChangeArrowheads="1"/>
            </p:cNvSpPr>
            <p:nvPr/>
          </p:nvSpPr>
          <p:spPr bwMode="auto">
            <a:xfrm>
              <a:off x="1023" y="2787"/>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39" name="Oval 51"/>
            <p:cNvSpPr>
              <a:spLocks noChangeArrowheads="1"/>
            </p:cNvSpPr>
            <p:nvPr/>
          </p:nvSpPr>
          <p:spPr bwMode="auto">
            <a:xfrm>
              <a:off x="2031" y="2773"/>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40" name="Oval 52"/>
            <p:cNvSpPr>
              <a:spLocks noChangeArrowheads="1"/>
            </p:cNvSpPr>
            <p:nvPr/>
          </p:nvSpPr>
          <p:spPr bwMode="auto">
            <a:xfrm>
              <a:off x="2374" y="2773"/>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41" name="Oval 53"/>
            <p:cNvSpPr>
              <a:spLocks noChangeArrowheads="1"/>
            </p:cNvSpPr>
            <p:nvPr/>
          </p:nvSpPr>
          <p:spPr bwMode="auto">
            <a:xfrm>
              <a:off x="2703" y="2773"/>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42" name="Oval 54"/>
            <p:cNvSpPr>
              <a:spLocks noChangeArrowheads="1"/>
            </p:cNvSpPr>
            <p:nvPr/>
          </p:nvSpPr>
          <p:spPr bwMode="auto">
            <a:xfrm>
              <a:off x="3039" y="2786"/>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43" name="Oval 55"/>
            <p:cNvSpPr>
              <a:spLocks noChangeArrowheads="1"/>
            </p:cNvSpPr>
            <p:nvPr/>
          </p:nvSpPr>
          <p:spPr bwMode="auto">
            <a:xfrm>
              <a:off x="3039" y="3061"/>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44" name="Oval 56"/>
            <p:cNvSpPr>
              <a:spLocks noChangeArrowheads="1"/>
            </p:cNvSpPr>
            <p:nvPr/>
          </p:nvSpPr>
          <p:spPr bwMode="auto">
            <a:xfrm>
              <a:off x="2696" y="3075"/>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45" name="Oval 57"/>
            <p:cNvSpPr>
              <a:spLocks noChangeArrowheads="1"/>
            </p:cNvSpPr>
            <p:nvPr/>
          </p:nvSpPr>
          <p:spPr bwMode="auto">
            <a:xfrm>
              <a:off x="2367" y="3068"/>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46" name="Oval 58"/>
            <p:cNvSpPr>
              <a:spLocks noChangeArrowheads="1"/>
            </p:cNvSpPr>
            <p:nvPr/>
          </p:nvSpPr>
          <p:spPr bwMode="auto">
            <a:xfrm>
              <a:off x="2031" y="3061"/>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47" name="Oval 59"/>
            <p:cNvSpPr>
              <a:spLocks noChangeArrowheads="1"/>
            </p:cNvSpPr>
            <p:nvPr/>
          </p:nvSpPr>
          <p:spPr bwMode="auto">
            <a:xfrm>
              <a:off x="1695" y="3068"/>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48" name="Oval 60"/>
            <p:cNvSpPr>
              <a:spLocks noChangeArrowheads="1"/>
            </p:cNvSpPr>
            <p:nvPr/>
          </p:nvSpPr>
          <p:spPr bwMode="auto">
            <a:xfrm>
              <a:off x="1359" y="3061"/>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49" name="Oval 61"/>
            <p:cNvSpPr>
              <a:spLocks noChangeArrowheads="1"/>
            </p:cNvSpPr>
            <p:nvPr/>
          </p:nvSpPr>
          <p:spPr bwMode="auto">
            <a:xfrm>
              <a:off x="1016" y="3061"/>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50" name="Oval 62"/>
            <p:cNvSpPr>
              <a:spLocks noChangeArrowheads="1"/>
            </p:cNvSpPr>
            <p:nvPr/>
          </p:nvSpPr>
          <p:spPr bwMode="auto">
            <a:xfrm>
              <a:off x="686" y="3062"/>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51" name="Oval 63"/>
            <p:cNvSpPr>
              <a:spLocks noChangeArrowheads="1"/>
            </p:cNvSpPr>
            <p:nvPr/>
          </p:nvSpPr>
          <p:spPr bwMode="auto">
            <a:xfrm>
              <a:off x="350" y="3061"/>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52" name="Oval 64"/>
            <p:cNvSpPr>
              <a:spLocks noChangeArrowheads="1"/>
            </p:cNvSpPr>
            <p:nvPr/>
          </p:nvSpPr>
          <p:spPr bwMode="auto">
            <a:xfrm>
              <a:off x="1688" y="3398"/>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53" name="Oval 65"/>
            <p:cNvSpPr>
              <a:spLocks noChangeArrowheads="1"/>
            </p:cNvSpPr>
            <p:nvPr/>
          </p:nvSpPr>
          <p:spPr bwMode="auto">
            <a:xfrm>
              <a:off x="1359" y="3397"/>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54" name="Oval 66"/>
            <p:cNvSpPr>
              <a:spLocks noChangeArrowheads="1"/>
            </p:cNvSpPr>
            <p:nvPr/>
          </p:nvSpPr>
          <p:spPr bwMode="auto">
            <a:xfrm>
              <a:off x="1015" y="3404"/>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55" name="Oval 67"/>
            <p:cNvSpPr>
              <a:spLocks noChangeArrowheads="1"/>
            </p:cNvSpPr>
            <p:nvPr/>
          </p:nvSpPr>
          <p:spPr bwMode="auto">
            <a:xfrm>
              <a:off x="686" y="3404"/>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56" name="Oval 68"/>
            <p:cNvSpPr>
              <a:spLocks noChangeArrowheads="1"/>
            </p:cNvSpPr>
            <p:nvPr/>
          </p:nvSpPr>
          <p:spPr bwMode="auto">
            <a:xfrm>
              <a:off x="350" y="3397"/>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57" name="Oval 69"/>
            <p:cNvSpPr>
              <a:spLocks noChangeArrowheads="1"/>
            </p:cNvSpPr>
            <p:nvPr/>
          </p:nvSpPr>
          <p:spPr bwMode="auto">
            <a:xfrm>
              <a:off x="1353" y="3740"/>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58" name="Oval 70"/>
            <p:cNvSpPr>
              <a:spLocks noChangeArrowheads="1"/>
            </p:cNvSpPr>
            <p:nvPr/>
          </p:nvSpPr>
          <p:spPr bwMode="auto">
            <a:xfrm>
              <a:off x="1024" y="3733"/>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59" name="Oval 71"/>
            <p:cNvSpPr>
              <a:spLocks noChangeArrowheads="1"/>
            </p:cNvSpPr>
            <p:nvPr/>
          </p:nvSpPr>
          <p:spPr bwMode="auto">
            <a:xfrm>
              <a:off x="681" y="3740"/>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60" name="Oval 72"/>
            <p:cNvSpPr>
              <a:spLocks noChangeArrowheads="1"/>
            </p:cNvSpPr>
            <p:nvPr/>
          </p:nvSpPr>
          <p:spPr bwMode="auto">
            <a:xfrm>
              <a:off x="352" y="3753"/>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61" name="Oval 73"/>
            <p:cNvSpPr>
              <a:spLocks noChangeArrowheads="1"/>
            </p:cNvSpPr>
            <p:nvPr/>
          </p:nvSpPr>
          <p:spPr bwMode="auto">
            <a:xfrm>
              <a:off x="3034" y="3397"/>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62" name="Oval 74"/>
            <p:cNvSpPr>
              <a:spLocks noChangeArrowheads="1"/>
            </p:cNvSpPr>
            <p:nvPr/>
          </p:nvSpPr>
          <p:spPr bwMode="auto">
            <a:xfrm>
              <a:off x="2705" y="3404"/>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63" name="Oval 75"/>
            <p:cNvSpPr>
              <a:spLocks noChangeArrowheads="1"/>
            </p:cNvSpPr>
            <p:nvPr/>
          </p:nvSpPr>
          <p:spPr bwMode="auto">
            <a:xfrm>
              <a:off x="2369" y="3397"/>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64" name="Oval 76"/>
            <p:cNvSpPr>
              <a:spLocks noChangeArrowheads="1"/>
            </p:cNvSpPr>
            <p:nvPr/>
          </p:nvSpPr>
          <p:spPr bwMode="auto">
            <a:xfrm>
              <a:off x="2039" y="3397"/>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65" name="Oval 77"/>
            <p:cNvSpPr>
              <a:spLocks noChangeArrowheads="1"/>
            </p:cNvSpPr>
            <p:nvPr/>
          </p:nvSpPr>
          <p:spPr bwMode="auto">
            <a:xfrm>
              <a:off x="1017" y="4034"/>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66" name="Oval 78"/>
            <p:cNvSpPr>
              <a:spLocks noChangeArrowheads="1"/>
            </p:cNvSpPr>
            <p:nvPr/>
          </p:nvSpPr>
          <p:spPr bwMode="auto">
            <a:xfrm>
              <a:off x="681" y="4014"/>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67" name="Oval 79"/>
            <p:cNvSpPr>
              <a:spLocks noChangeArrowheads="1"/>
            </p:cNvSpPr>
            <p:nvPr/>
          </p:nvSpPr>
          <p:spPr bwMode="auto">
            <a:xfrm>
              <a:off x="346" y="4028"/>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68" name="Oval 80"/>
            <p:cNvSpPr>
              <a:spLocks noChangeArrowheads="1"/>
            </p:cNvSpPr>
            <p:nvPr/>
          </p:nvSpPr>
          <p:spPr bwMode="auto">
            <a:xfrm>
              <a:off x="3040" y="3740"/>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69" name="Oval 81"/>
            <p:cNvSpPr>
              <a:spLocks noChangeArrowheads="1"/>
            </p:cNvSpPr>
            <p:nvPr/>
          </p:nvSpPr>
          <p:spPr bwMode="auto">
            <a:xfrm>
              <a:off x="2705" y="3740"/>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70" name="Oval 82"/>
            <p:cNvSpPr>
              <a:spLocks noChangeArrowheads="1"/>
            </p:cNvSpPr>
            <p:nvPr/>
          </p:nvSpPr>
          <p:spPr bwMode="auto">
            <a:xfrm>
              <a:off x="2361" y="3747"/>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71" name="Oval 83"/>
            <p:cNvSpPr>
              <a:spLocks noChangeArrowheads="1"/>
            </p:cNvSpPr>
            <p:nvPr/>
          </p:nvSpPr>
          <p:spPr bwMode="auto">
            <a:xfrm>
              <a:off x="2032" y="3733"/>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72" name="Oval 84"/>
            <p:cNvSpPr>
              <a:spLocks noChangeArrowheads="1"/>
            </p:cNvSpPr>
            <p:nvPr/>
          </p:nvSpPr>
          <p:spPr bwMode="auto">
            <a:xfrm>
              <a:off x="1682" y="3733"/>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73" name="Oval 85"/>
            <p:cNvSpPr>
              <a:spLocks noChangeArrowheads="1"/>
            </p:cNvSpPr>
            <p:nvPr/>
          </p:nvSpPr>
          <p:spPr bwMode="auto">
            <a:xfrm>
              <a:off x="3040" y="4028"/>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74" name="Oval 86"/>
            <p:cNvSpPr>
              <a:spLocks noChangeArrowheads="1"/>
            </p:cNvSpPr>
            <p:nvPr/>
          </p:nvSpPr>
          <p:spPr bwMode="auto">
            <a:xfrm>
              <a:off x="2704" y="4028"/>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75" name="Oval 87"/>
            <p:cNvSpPr>
              <a:spLocks noChangeArrowheads="1"/>
            </p:cNvSpPr>
            <p:nvPr/>
          </p:nvSpPr>
          <p:spPr bwMode="auto">
            <a:xfrm>
              <a:off x="2368" y="4021"/>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76" name="Oval 88"/>
            <p:cNvSpPr>
              <a:spLocks noChangeArrowheads="1"/>
            </p:cNvSpPr>
            <p:nvPr/>
          </p:nvSpPr>
          <p:spPr bwMode="auto">
            <a:xfrm>
              <a:off x="2032" y="4028"/>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77" name="Oval 89"/>
            <p:cNvSpPr>
              <a:spLocks noChangeArrowheads="1"/>
            </p:cNvSpPr>
            <p:nvPr/>
          </p:nvSpPr>
          <p:spPr bwMode="auto">
            <a:xfrm>
              <a:off x="1696" y="4021"/>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5978" name="Oval 90"/>
            <p:cNvSpPr>
              <a:spLocks noChangeArrowheads="1"/>
            </p:cNvSpPr>
            <p:nvPr/>
          </p:nvSpPr>
          <p:spPr bwMode="auto">
            <a:xfrm>
              <a:off x="1354" y="4022"/>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spTree>
    <p:extLst>
      <p:ext uri="{BB962C8B-B14F-4D97-AF65-F5344CB8AC3E}">
        <p14:creationId xmlns:p14="http://schemas.microsoft.com/office/powerpoint/2010/main" val="198479368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6913" name="Group 1"/>
          <p:cNvGrpSpPr>
            <a:grpSpLocks/>
          </p:cNvGrpSpPr>
          <p:nvPr/>
        </p:nvGrpSpPr>
        <p:grpSpPr bwMode="auto">
          <a:xfrm>
            <a:off x="1271588" y="2786063"/>
            <a:ext cx="4646612" cy="3568700"/>
            <a:chOff x="801" y="1755"/>
            <a:chExt cx="2927" cy="2248"/>
          </a:xfrm>
        </p:grpSpPr>
        <p:sp>
          <p:nvSpPr>
            <p:cNvPr id="166914" name="Line 2"/>
            <p:cNvSpPr>
              <a:spLocks noChangeShapeType="1"/>
            </p:cNvSpPr>
            <p:nvPr/>
          </p:nvSpPr>
          <p:spPr bwMode="auto">
            <a:xfrm>
              <a:off x="2241" y="1755"/>
              <a:ext cx="0" cy="2248"/>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6915" name="Line 3"/>
            <p:cNvSpPr>
              <a:spLocks noChangeShapeType="1"/>
            </p:cNvSpPr>
            <p:nvPr/>
          </p:nvSpPr>
          <p:spPr bwMode="auto">
            <a:xfrm>
              <a:off x="2913" y="1755"/>
              <a:ext cx="0" cy="2248"/>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6916" name="Line 4"/>
            <p:cNvSpPr>
              <a:spLocks noChangeShapeType="1"/>
            </p:cNvSpPr>
            <p:nvPr/>
          </p:nvSpPr>
          <p:spPr bwMode="auto">
            <a:xfrm>
              <a:off x="3249" y="1755"/>
              <a:ext cx="0" cy="2248"/>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6917" name="Line 5"/>
            <p:cNvSpPr>
              <a:spLocks noChangeShapeType="1"/>
            </p:cNvSpPr>
            <p:nvPr/>
          </p:nvSpPr>
          <p:spPr bwMode="auto">
            <a:xfrm>
              <a:off x="2577" y="1755"/>
              <a:ext cx="0" cy="2248"/>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6918" name="Line 6"/>
            <p:cNvSpPr>
              <a:spLocks noChangeShapeType="1"/>
            </p:cNvSpPr>
            <p:nvPr/>
          </p:nvSpPr>
          <p:spPr bwMode="auto">
            <a:xfrm>
              <a:off x="1233" y="1755"/>
              <a:ext cx="0" cy="2248"/>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6919" name="Line 7"/>
            <p:cNvSpPr>
              <a:spLocks noChangeShapeType="1"/>
            </p:cNvSpPr>
            <p:nvPr/>
          </p:nvSpPr>
          <p:spPr bwMode="auto">
            <a:xfrm>
              <a:off x="1905" y="1755"/>
              <a:ext cx="0" cy="2248"/>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6920" name="Line 8"/>
            <p:cNvSpPr>
              <a:spLocks noChangeShapeType="1"/>
            </p:cNvSpPr>
            <p:nvPr/>
          </p:nvSpPr>
          <p:spPr bwMode="auto">
            <a:xfrm>
              <a:off x="1569" y="1755"/>
              <a:ext cx="0" cy="2248"/>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6921" name="Line 9"/>
            <p:cNvSpPr>
              <a:spLocks noChangeShapeType="1"/>
            </p:cNvSpPr>
            <p:nvPr/>
          </p:nvSpPr>
          <p:spPr bwMode="auto">
            <a:xfrm>
              <a:off x="801" y="2235"/>
              <a:ext cx="2927" cy="0"/>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6922" name="Line 10"/>
            <p:cNvSpPr>
              <a:spLocks noChangeShapeType="1"/>
            </p:cNvSpPr>
            <p:nvPr/>
          </p:nvSpPr>
          <p:spPr bwMode="auto">
            <a:xfrm>
              <a:off x="801" y="2523"/>
              <a:ext cx="2927" cy="0"/>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6923" name="Line 11"/>
            <p:cNvSpPr>
              <a:spLocks noChangeShapeType="1"/>
            </p:cNvSpPr>
            <p:nvPr/>
          </p:nvSpPr>
          <p:spPr bwMode="auto">
            <a:xfrm>
              <a:off x="801" y="1947"/>
              <a:ext cx="2927" cy="0"/>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6924" name="Line 12"/>
            <p:cNvSpPr>
              <a:spLocks noChangeShapeType="1"/>
            </p:cNvSpPr>
            <p:nvPr/>
          </p:nvSpPr>
          <p:spPr bwMode="auto">
            <a:xfrm>
              <a:off x="801" y="3147"/>
              <a:ext cx="2927" cy="0"/>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6925" name="Line 13"/>
            <p:cNvSpPr>
              <a:spLocks noChangeShapeType="1"/>
            </p:cNvSpPr>
            <p:nvPr/>
          </p:nvSpPr>
          <p:spPr bwMode="auto">
            <a:xfrm>
              <a:off x="801" y="3771"/>
              <a:ext cx="2927" cy="0"/>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6926" name="Line 14"/>
            <p:cNvSpPr>
              <a:spLocks noChangeShapeType="1"/>
            </p:cNvSpPr>
            <p:nvPr/>
          </p:nvSpPr>
          <p:spPr bwMode="auto">
            <a:xfrm>
              <a:off x="801" y="3483"/>
              <a:ext cx="2927" cy="0"/>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6927" name="Line 15"/>
            <p:cNvSpPr>
              <a:spLocks noChangeShapeType="1"/>
            </p:cNvSpPr>
            <p:nvPr/>
          </p:nvSpPr>
          <p:spPr bwMode="auto">
            <a:xfrm>
              <a:off x="801" y="2811"/>
              <a:ext cx="2927" cy="0"/>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6928" name="Line 16"/>
            <p:cNvSpPr>
              <a:spLocks noChangeShapeType="1"/>
            </p:cNvSpPr>
            <p:nvPr/>
          </p:nvSpPr>
          <p:spPr bwMode="auto">
            <a:xfrm>
              <a:off x="3585" y="1755"/>
              <a:ext cx="0" cy="2248"/>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6929" name="Line 17"/>
            <p:cNvSpPr>
              <a:spLocks noChangeShapeType="1"/>
            </p:cNvSpPr>
            <p:nvPr/>
          </p:nvSpPr>
          <p:spPr bwMode="auto">
            <a:xfrm>
              <a:off x="897" y="1755"/>
              <a:ext cx="0" cy="2248"/>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sp>
        <p:nvSpPr>
          <p:cNvPr id="166930" name="Rectangle 18"/>
          <p:cNvSpPr>
            <a:spLocks noGrp="1" noChangeArrowheads="1"/>
          </p:cNvSpPr>
          <p:nvPr>
            <p:ph type="title"/>
          </p:nvPr>
        </p:nvSpPr>
        <p:spPr>
          <a:xfrm>
            <a:off x="0" y="11113"/>
            <a:ext cx="9144000" cy="706437"/>
          </a:xfrm>
          <a:ln/>
        </p:spPr>
        <p:txBody>
          <a:bodyPr tIns="1108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fr-FR"/>
              <a:t>Principe de subdivision</a:t>
            </a:r>
          </a:p>
        </p:txBody>
      </p:sp>
      <p:sp>
        <p:nvSpPr>
          <p:cNvPr id="166931" name="Rectangle 19"/>
          <p:cNvSpPr>
            <a:spLocks noGrp="1" noChangeArrowheads="1"/>
          </p:cNvSpPr>
          <p:nvPr>
            <p:ph idx="1"/>
          </p:nvPr>
        </p:nvSpPr>
        <p:spPr>
          <a:xfrm>
            <a:off x="438150" y="889000"/>
            <a:ext cx="8232775" cy="5207000"/>
          </a:xfrm>
          <a:ln/>
        </p:spPr>
        <p:txBody>
          <a:bodyPr/>
          <a:lstStyle/>
          <a:p>
            <a:pPr marL="431800" indent="-323850">
              <a:buClr>
                <a:srgbClr val="F5790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fr-FR" dirty="0"/>
              <a:t>Généralisation des surfaces paramétriques à des polygones de contrôle quelconque</a:t>
            </a:r>
          </a:p>
          <a:p>
            <a:pPr marL="431800" indent="-323850">
              <a:spcAft>
                <a:spcPts val="850"/>
              </a:spcAft>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fr-FR" sz="2400" dirty="0"/>
              <a:t>Les nouveaux points sont maillés  </a:t>
            </a:r>
          </a:p>
        </p:txBody>
      </p:sp>
      <p:sp>
        <p:nvSpPr>
          <p:cNvPr id="166932" name="Line 20"/>
          <p:cNvSpPr>
            <a:spLocks noChangeShapeType="1"/>
          </p:cNvSpPr>
          <p:nvPr/>
        </p:nvSpPr>
        <p:spPr bwMode="auto">
          <a:xfrm>
            <a:off x="1423988" y="3090863"/>
            <a:ext cx="4419600" cy="1587"/>
          </a:xfrm>
          <a:prstGeom prst="line">
            <a:avLst/>
          </a:prstGeom>
          <a:noFill/>
          <a:ln w="255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6933" name="Line 21"/>
          <p:cNvSpPr>
            <a:spLocks noChangeShapeType="1"/>
          </p:cNvSpPr>
          <p:nvPr/>
        </p:nvSpPr>
        <p:spPr bwMode="auto">
          <a:xfrm>
            <a:off x="1347788" y="4995863"/>
            <a:ext cx="4495800" cy="1587"/>
          </a:xfrm>
          <a:prstGeom prst="line">
            <a:avLst/>
          </a:prstGeom>
          <a:noFill/>
          <a:ln w="255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6934" name="Line 22"/>
          <p:cNvSpPr>
            <a:spLocks noChangeShapeType="1"/>
          </p:cNvSpPr>
          <p:nvPr/>
        </p:nvSpPr>
        <p:spPr bwMode="auto">
          <a:xfrm>
            <a:off x="1423988" y="4005263"/>
            <a:ext cx="4419600" cy="1587"/>
          </a:xfrm>
          <a:prstGeom prst="line">
            <a:avLst/>
          </a:prstGeom>
          <a:noFill/>
          <a:ln w="255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6935" name="Line 23"/>
          <p:cNvSpPr>
            <a:spLocks noChangeShapeType="1"/>
          </p:cNvSpPr>
          <p:nvPr/>
        </p:nvSpPr>
        <p:spPr bwMode="auto">
          <a:xfrm>
            <a:off x="1423988" y="5986463"/>
            <a:ext cx="4495800" cy="1587"/>
          </a:xfrm>
          <a:prstGeom prst="line">
            <a:avLst/>
          </a:prstGeom>
          <a:noFill/>
          <a:ln w="255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6936" name="Line 24"/>
          <p:cNvSpPr>
            <a:spLocks noChangeShapeType="1"/>
          </p:cNvSpPr>
          <p:nvPr/>
        </p:nvSpPr>
        <p:spPr bwMode="auto">
          <a:xfrm flipV="1">
            <a:off x="1957388" y="2784475"/>
            <a:ext cx="1587" cy="3508375"/>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6937" name="Line 25"/>
          <p:cNvSpPr>
            <a:spLocks noChangeShapeType="1"/>
          </p:cNvSpPr>
          <p:nvPr/>
        </p:nvSpPr>
        <p:spPr bwMode="auto">
          <a:xfrm flipV="1">
            <a:off x="3024188" y="2784475"/>
            <a:ext cx="1587" cy="3508375"/>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6938" name="Line 26"/>
          <p:cNvSpPr>
            <a:spLocks noChangeShapeType="1"/>
          </p:cNvSpPr>
          <p:nvPr/>
        </p:nvSpPr>
        <p:spPr bwMode="auto">
          <a:xfrm flipV="1">
            <a:off x="4090988" y="2784475"/>
            <a:ext cx="1587" cy="3508375"/>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6939" name="Line 27"/>
          <p:cNvSpPr>
            <a:spLocks noChangeShapeType="1"/>
          </p:cNvSpPr>
          <p:nvPr/>
        </p:nvSpPr>
        <p:spPr bwMode="auto">
          <a:xfrm flipV="1">
            <a:off x="5157788" y="2784475"/>
            <a:ext cx="1587" cy="3508375"/>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6940" name="Oval 28"/>
          <p:cNvSpPr>
            <a:spLocks noChangeArrowheads="1"/>
          </p:cNvSpPr>
          <p:nvPr/>
        </p:nvSpPr>
        <p:spPr bwMode="auto">
          <a:xfrm>
            <a:off x="2936875" y="390683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41" name="Oval 29"/>
          <p:cNvSpPr>
            <a:spLocks noChangeArrowheads="1"/>
          </p:cNvSpPr>
          <p:nvPr/>
        </p:nvSpPr>
        <p:spPr bwMode="auto">
          <a:xfrm>
            <a:off x="1858963" y="5876925"/>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42" name="Oval 30"/>
          <p:cNvSpPr>
            <a:spLocks noChangeArrowheads="1"/>
          </p:cNvSpPr>
          <p:nvPr/>
        </p:nvSpPr>
        <p:spPr bwMode="auto">
          <a:xfrm>
            <a:off x="2936875" y="588803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43" name="Oval 31"/>
          <p:cNvSpPr>
            <a:spLocks noChangeArrowheads="1"/>
          </p:cNvSpPr>
          <p:nvPr/>
        </p:nvSpPr>
        <p:spPr bwMode="auto">
          <a:xfrm>
            <a:off x="5070475" y="5910263"/>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44" name="Oval 32"/>
          <p:cNvSpPr>
            <a:spLocks noChangeArrowheads="1"/>
          </p:cNvSpPr>
          <p:nvPr/>
        </p:nvSpPr>
        <p:spPr bwMode="auto">
          <a:xfrm>
            <a:off x="4003675" y="588803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45" name="Oval 33"/>
          <p:cNvSpPr>
            <a:spLocks noChangeArrowheads="1"/>
          </p:cNvSpPr>
          <p:nvPr/>
        </p:nvSpPr>
        <p:spPr bwMode="auto">
          <a:xfrm>
            <a:off x="4003675" y="4886325"/>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46" name="Oval 34"/>
          <p:cNvSpPr>
            <a:spLocks noChangeArrowheads="1"/>
          </p:cNvSpPr>
          <p:nvPr/>
        </p:nvSpPr>
        <p:spPr bwMode="auto">
          <a:xfrm>
            <a:off x="5059363" y="489743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47" name="Oval 35"/>
          <p:cNvSpPr>
            <a:spLocks noChangeArrowheads="1"/>
          </p:cNvSpPr>
          <p:nvPr/>
        </p:nvSpPr>
        <p:spPr bwMode="auto">
          <a:xfrm>
            <a:off x="2925763" y="489743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48" name="Oval 36"/>
          <p:cNvSpPr>
            <a:spLocks noChangeArrowheads="1"/>
          </p:cNvSpPr>
          <p:nvPr/>
        </p:nvSpPr>
        <p:spPr bwMode="auto">
          <a:xfrm>
            <a:off x="1847850" y="4908550"/>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49" name="Oval 37"/>
          <p:cNvSpPr>
            <a:spLocks noChangeArrowheads="1"/>
          </p:cNvSpPr>
          <p:nvPr/>
        </p:nvSpPr>
        <p:spPr bwMode="auto">
          <a:xfrm>
            <a:off x="1858963" y="390683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50" name="Oval 38"/>
          <p:cNvSpPr>
            <a:spLocks noChangeArrowheads="1"/>
          </p:cNvSpPr>
          <p:nvPr/>
        </p:nvSpPr>
        <p:spPr bwMode="auto">
          <a:xfrm>
            <a:off x="4003675" y="3895725"/>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51" name="Oval 39"/>
          <p:cNvSpPr>
            <a:spLocks noChangeArrowheads="1"/>
          </p:cNvSpPr>
          <p:nvPr/>
        </p:nvSpPr>
        <p:spPr bwMode="auto">
          <a:xfrm>
            <a:off x="5070475" y="390683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52" name="Oval 40"/>
          <p:cNvSpPr>
            <a:spLocks noChangeArrowheads="1"/>
          </p:cNvSpPr>
          <p:nvPr/>
        </p:nvSpPr>
        <p:spPr bwMode="auto">
          <a:xfrm>
            <a:off x="1870075" y="299243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53" name="Oval 41"/>
          <p:cNvSpPr>
            <a:spLocks noChangeArrowheads="1"/>
          </p:cNvSpPr>
          <p:nvPr/>
        </p:nvSpPr>
        <p:spPr bwMode="auto">
          <a:xfrm>
            <a:off x="2925763" y="2970213"/>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54" name="Oval 42"/>
          <p:cNvSpPr>
            <a:spLocks noChangeArrowheads="1"/>
          </p:cNvSpPr>
          <p:nvPr/>
        </p:nvSpPr>
        <p:spPr bwMode="auto">
          <a:xfrm>
            <a:off x="3992563" y="299243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55" name="Oval 43"/>
          <p:cNvSpPr>
            <a:spLocks noChangeArrowheads="1"/>
          </p:cNvSpPr>
          <p:nvPr/>
        </p:nvSpPr>
        <p:spPr bwMode="auto">
          <a:xfrm>
            <a:off x="5059363" y="2981325"/>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56" name="Oval 44"/>
          <p:cNvSpPr>
            <a:spLocks noChangeArrowheads="1"/>
          </p:cNvSpPr>
          <p:nvPr/>
        </p:nvSpPr>
        <p:spPr bwMode="auto">
          <a:xfrm>
            <a:off x="2913063" y="3898900"/>
            <a:ext cx="219075" cy="206375"/>
          </a:xfrm>
          <a:prstGeom prst="ellipse">
            <a:avLst/>
          </a:prstGeom>
          <a:solidFill>
            <a:srgbClr val="FF6633"/>
          </a:solidFill>
          <a:ln w="38160">
            <a:solidFill>
              <a:srgbClr val="FF66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57" name="Oval 45"/>
          <p:cNvSpPr>
            <a:spLocks noChangeArrowheads="1"/>
          </p:cNvSpPr>
          <p:nvPr/>
        </p:nvSpPr>
        <p:spPr bwMode="auto">
          <a:xfrm>
            <a:off x="3446463" y="3897313"/>
            <a:ext cx="219075" cy="206375"/>
          </a:xfrm>
          <a:prstGeom prst="ellipse">
            <a:avLst/>
          </a:prstGeom>
          <a:solidFill>
            <a:srgbClr val="FF6633"/>
          </a:solidFill>
          <a:ln w="38160">
            <a:solidFill>
              <a:srgbClr val="FF66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58" name="Oval 46"/>
          <p:cNvSpPr>
            <a:spLocks noChangeArrowheads="1"/>
          </p:cNvSpPr>
          <p:nvPr/>
        </p:nvSpPr>
        <p:spPr bwMode="auto">
          <a:xfrm>
            <a:off x="3446463" y="3440113"/>
            <a:ext cx="219075" cy="206375"/>
          </a:xfrm>
          <a:prstGeom prst="ellipse">
            <a:avLst/>
          </a:prstGeom>
          <a:solidFill>
            <a:srgbClr val="FF6633"/>
          </a:solidFill>
          <a:ln w="38160">
            <a:solidFill>
              <a:srgbClr val="FF66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nvGrpSpPr>
          <p:cNvPr id="166959" name="Group 47"/>
          <p:cNvGrpSpPr>
            <a:grpSpLocks/>
          </p:cNvGrpSpPr>
          <p:nvPr/>
        </p:nvGrpSpPr>
        <p:grpSpPr bwMode="auto">
          <a:xfrm>
            <a:off x="1301750" y="2971800"/>
            <a:ext cx="4506913" cy="3132138"/>
            <a:chOff x="820" y="1872"/>
            <a:chExt cx="2839" cy="1973"/>
          </a:xfrm>
        </p:grpSpPr>
        <p:sp>
          <p:nvSpPr>
            <p:cNvPr id="166960" name="Oval 48"/>
            <p:cNvSpPr>
              <a:spLocks noChangeArrowheads="1"/>
            </p:cNvSpPr>
            <p:nvPr/>
          </p:nvSpPr>
          <p:spPr bwMode="auto">
            <a:xfrm>
              <a:off x="2508" y="2167"/>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61" name="Oval 49"/>
            <p:cNvSpPr>
              <a:spLocks noChangeArrowheads="1"/>
            </p:cNvSpPr>
            <p:nvPr/>
          </p:nvSpPr>
          <p:spPr bwMode="auto">
            <a:xfrm>
              <a:off x="1833" y="2172"/>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62" name="Oval 50"/>
            <p:cNvSpPr>
              <a:spLocks noChangeArrowheads="1"/>
            </p:cNvSpPr>
            <p:nvPr/>
          </p:nvSpPr>
          <p:spPr bwMode="auto">
            <a:xfrm>
              <a:off x="1497" y="2165"/>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63" name="Oval 51"/>
            <p:cNvSpPr>
              <a:spLocks noChangeArrowheads="1"/>
            </p:cNvSpPr>
            <p:nvPr/>
          </p:nvSpPr>
          <p:spPr bwMode="auto">
            <a:xfrm>
              <a:off x="1163" y="2181"/>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64" name="Oval 52"/>
            <p:cNvSpPr>
              <a:spLocks noChangeArrowheads="1"/>
            </p:cNvSpPr>
            <p:nvPr/>
          </p:nvSpPr>
          <p:spPr bwMode="auto">
            <a:xfrm>
              <a:off x="820" y="2180"/>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65" name="Oval 53"/>
            <p:cNvSpPr>
              <a:spLocks noChangeArrowheads="1"/>
            </p:cNvSpPr>
            <p:nvPr/>
          </p:nvSpPr>
          <p:spPr bwMode="auto">
            <a:xfrm>
              <a:off x="827" y="1893"/>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66" name="Oval 54"/>
            <p:cNvSpPr>
              <a:spLocks noChangeArrowheads="1"/>
            </p:cNvSpPr>
            <p:nvPr/>
          </p:nvSpPr>
          <p:spPr bwMode="auto">
            <a:xfrm>
              <a:off x="1163" y="1879"/>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67" name="Oval 55"/>
            <p:cNvSpPr>
              <a:spLocks noChangeArrowheads="1"/>
            </p:cNvSpPr>
            <p:nvPr/>
          </p:nvSpPr>
          <p:spPr bwMode="auto">
            <a:xfrm>
              <a:off x="1499" y="1892"/>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68" name="Oval 56"/>
            <p:cNvSpPr>
              <a:spLocks noChangeArrowheads="1"/>
            </p:cNvSpPr>
            <p:nvPr/>
          </p:nvSpPr>
          <p:spPr bwMode="auto">
            <a:xfrm>
              <a:off x="1828" y="1879"/>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69" name="Oval 57"/>
            <p:cNvSpPr>
              <a:spLocks noChangeArrowheads="1"/>
            </p:cNvSpPr>
            <p:nvPr/>
          </p:nvSpPr>
          <p:spPr bwMode="auto">
            <a:xfrm>
              <a:off x="2171" y="1879"/>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70" name="Oval 58"/>
            <p:cNvSpPr>
              <a:spLocks noChangeArrowheads="1"/>
            </p:cNvSpPr>
            <p:nvPr/>
          </p:nvSpPr>
          <p:spPr bwMode="auto">
            <a:xfrm>
              <a:off x="2507" y="1872"/>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71" name="Oval 59"/>
            <p:cNvSpPr>
              <a:spLocks noChangeArrowheads="1"/>
            </p:cNvSpPr>
            <p:nvPr/>
          </p:nvSpPr>
          <p:spPr bwMode="auto">
            <a:xfrm>
              <a:off x="2843" y="1886"/>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72" name="Oval 60"/>
            <p:cNvSpPr>
              <a:spLocks noChangeArrowheads="1"/>
            </p:cNvSpPr>
            <p:nvPr/>
          </p:nvSpPr>
          <p:spPr bwMode="auto">
            <a:xfrm>
              <a:off x="3179" y="1879"/>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73" name="Oval 61"/>
            <p:cNvSpPr>
              <a:spLocks noChangeArrowheads="1"/>
            </p:cNvSpPr>
            <p:nvPr/>
          </p:nvSpPr>
          <p:spPr bwMode="auto">
            <a:xfrm>
              <a:off x="3522" y="1872"/>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74" name="Oval 62"/>
            <p:cNvSpPr>
              <a:spLocks noChangeArrowheads="1"/>
            </p:cNvSpPr>
            <p:nvPr/>
          </p:nvSpPr>
          <p:spPr bwMode="auto">
            <a:xfrm>
              <a:off x="2843" y="2174"/>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75" name="Oval 63"/>
            <p:cNvSpPr>
              <a:spLocks noChangeArrowheads="1"/>
            </p:cNvSpPr>
            <p:nvPr/>
          </p:nvSpPr>
          <p:spPr bwMode="auto">
            <a:xfrm>
              <a:off x="3172" y="2161"/>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76" name="Oval 64"/>
            <p:cNvSpPr>
              <a:spLocks noChangeArrowheads="1"/>
            </p:cNvSpPr>
            <p:nvPr/>
          </p:nvSpPr>
          <p:spPr bwMode="auto">
            <a:xfrm>
              <a:off x="3515" y="2167"/>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77" name="Oval 65"/>
            <p:cNvSpPr>
              <a:spLocks noChangeArrowheads="1"/>
            </p:cNvSpPr>
            <p:nvPr/>
          </p:nvSpPr>
          <p:spPr bwMode="auto">
            <a:xfrm>
              <a:off x="1156" y="2455"/>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78" name="Oval 66"/>
            <p:cNvSpPr>
              <a:spLocks noChangeArrowheads="1"/>
            </p:cNvSpPr>
            <p:nvPr/>
          </p:nvSpPr>
          <p:spPr bwMode="auto">
            <a:xfrm>
              <a:off x="820" y="2455"/>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79" name="Oval 67"/>
            <p:cNvSpPr>
              <a:spLocks noChangeArrowheads="1"/>
            </p:cNvSpPr>
            <p:nvPr/>
          </p:nvSpPr>
          <p:spPr bwMode="auto">
            <a:xfrm>
              <a:off x="1499" y="2469"/>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80" name="Oval 68"/>
            <p:cNvSpPr>
              <a:spLocks noChangeArrowheads="1"/>
            </p:cNvSpPr>
            <p:nvPr/>
          </p:nvSpPr>
          <p:spPr bwMode="auto">
            <a:xfrm>
              <a:off x="2507" y="2455"/>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81" name="Oval 69"/>
            <p:cNvSpPr>
              <a:spLocks noChangeArrowheads="1"/>
            </p:cNvSpPr>
            <p:nvPr/>
          </p:nvSpPr>
          <p:spPr bwMode="auto">
            <a:xfrm>
              <a:off x="2850" y="2455"/>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82" name="Oval 70"/>
            <p:cNvSpPr>
              <a:spLocks noChangeArrowheads="1"/>
            </p:cNvSpPr>
            <p:nvPr/>
          </p:nvSpPr>
          <p:spPr bwMode="auto">
            <a:xfrm>
              <a:off x="3179" y="2455"/>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83" name="Oval 71"/>
            <p:cNvSpPr>
              <a:spLocks noChangeArrowheads="1"/>
            </p:cNvSpPr>
            <p:nvPr/>
          </p:nvSpPr>
          <p:spPr bwMode="auto">
            <a:xfrm>
              <a:off x="3515" y="2468"/>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84" name="Oval 72"/>
            <p:cNvSpPr>
              <a:spLocks noChangeArrowheads="1"/>
            </p:cNvSpPr>
            <p:nvPr/>
          </p:nvSpPr>
          <p:spPr bwMode="auto">
            <a:xfrm>
              <a:off x="3515" y="2743"/>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85" name="Oval 73"/>
            <p:cNvSpPr>
              <a:spLocks noChangeArrowheads="1"/>
            </p:cNvSpPr>
            <p:nvPr/>
          </p:nvSpPr>
          <p:spPr bwMode="auto">
            <a:xfrm>
              <a:off x="3172" y="2757"/>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86" name="Oval 74"/>
            <p:cNvSpPr>
              <a:spLocks noChangeArrowheads="1"/>
            </p:cNvSpPr>
            <p:nvPr/>
          </p:nvSpPr>
          <p:spPr bwMode="auto">
            <a:xfrm>
              <a:off x="2843" y="2750"/>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87" name="Oval 75"/>
            <p:cNvSpPr>
              <a:spLocks noChangeArrowheads="1"/>
            </p:cNvSpPr>
            <p:nvPr/>
          </p:nvSpPr>
          <p:spPr bwMode="auto">
            <a:xfrm>
              <a:off x="2507" y="2743"/>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88" name="Oval 76"/>
            <p:cNvSpPr>
              <a:spLocks noChangeArrowheads="1"/>
            </p:cNvSpPr>
            <p:nvPr/>
          </p:nvSpPr>
          <p:spPr bwMode="auto">
            <a:xfrm>
              <a:off x="2171" y="2750"/>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89" name="Oval 77"/>
            <p:cNvSpPr>
              <a:spLocks noChangeArrowheads="1"/>
            </p:cNvSpPr>
            <p:nvPr/>
          </p:nvSpPr>
          <p:spPr bwMode="auto">
            <a:xfrm>
              <a:off x="1835" y="2743"/>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90" name="Oval 78"/>
            <p:cNvSpPr>
              <a:spLocks noChangeArrowheads="1"/>
            </p:cNvSpPr>
            <p:nvPr/>
          </p:nvSpPr>
          <p:spPr bwMode="auto">
            <a:xfrm>
              <a:off x="1492" y="2743"/>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91" name="Oval 79"/>
            <p:cNvSpPr>
              <a:spLocks noChangeArrowheads="1"/>
            </p:cNvSpPr>
            <p:nvPr/>
          </p:nvSpPr>
          <p:spPr bwMode="auto">
            <a:xfrm>
              <a:off x="1162" y="2744"/>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92" name="Oval 80"/>
            <p:cNvSpPr>
              <a:spLocks noChangeArrowheads="1"/>
            </p:cNvSpPr>
            <p:nvPr/>
          </p:nvSpPr>
          <p:spPr bwMode="auto">
            <a:xfrm>
              <a:off x="826" y="2743"/>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93" name="Oval 81"/>
            <p:cNvSpPr>
              <a:spLocks noChangeArrowheads="1"/>
            </p:cNvSpPr>
            <p:nvPr/>
          </p:nvSpPr>
          <p:spPr bwMode="auto">
            <a:xfrm>
              <a:off x="2164" y="3080"/>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94" name="Oval 82"/>
            <p:cNvSpPr>
              <a:spLocks noChangeArrowheads="1"/>
            </p:cNvSpPr>
            <p:nvPr/>
          </p:nvSpPr>
          <p:spPr bwMode="auto">
            <a:xfrm>
              <a:off x="1835" y="3079"/>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95" name="Oval 83"/>
            <p:cNvSpPr>
              <a:spLocks noChangeArrowheads="1"/>
            </p:cNvSpPr>
            <p:nvPr/>
          </p:nvSpPr>
          <p:spPr bwMode="auto">
            <a:xfrm>
              <a:off x="1491" y="3086"/>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96" name="Oval 84"/>
            <p:cNvSpPr>
              <a:spLocks noChangeArrowheads="1"/>
            </p:cNvSpPr>
            <p:nvPr/>
          </p:nvSpPr>
          <p:spPr bwMode="auto">
            <a:xfrm>
              <a:off x="1162" y="3086"/>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97" name="Oval 85"/>
            <p:cNvSpPr>
              <a:spLocks noChangeArrowheads="1"/>
            </p:cNvSpPr>
            <p:nvPr/>
          </p:nvSpPr>
          <p:spPr bwMode="auto">
            <a:xfrm>
              <a:off x="826" y="3079"/>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98" name="Oval 86"/>
            <p:cNvSpPr>
              <a:spLocks noChangeArrowheads="1"/>
            </p:cNvSpPr>
            <p:nvPr/>
          </p:nvSpPr>
          <p:spPr bwMode="auto">
            <a:xfrm>
              <a:off x="1829" y="3422"/>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6999" name="Oval 87"/>
            <p:cNvSpPr>
              <a:spLocks noChangeArrowheads="1"/>
            </p:cNvSpPr>
            <p:nvPr/>
          </p:nvSpPr>
          <p:spPr bwMode="auto">
            <a:xfrm>
              <a:off x="1500" y="3415"/>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000" name="Oval 88"/>
            <p:cNvSpPr>
              <a:spLocks noChangeArrowheads="1"/>
            </p:cNvSpPr>
            <p:nvPr/>
          </p:nvSpPr>
          <p:spPr bwMode="auto">
            <a:xfrm>
              <a:off x="1157" y="3422"/>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001" name="Oval 89"/>
            <p:cNvSpPr>
              <a:spLocks noChangeArrowheads="1"/>
            </p:cNvSpPr>
            <p:nvPr/>
          </p:nvSpPr>
          <p:spPr bwMode="auto">
            <a:xfrm>
              <a:off x="828" y="3435"/>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002" name="Oval 90"/>
            <p:cNvSpPr>
              <a:spLocks noChangeArrowheads="1"/>
            </p:cNvSpPr>
            <p:nvPr/>
          </p:nvSpPr>
          <p:spPr bwMode="auto">
            <a:xfrm>
              <a:off x="3510" y="3079"/>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003" name="Oval 91"/>
            <p:cNvSpPr>
              <a:spLocks noChangeArrowheads="1"/>
            </p:cNvSpPr>
            <p:nvPr/>
          </p:nvSpPr>
          <p:spPr bwMode="auto">
            <a:xfrm>
              <a:off x="3181" y="3086"/>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004" name="Oval 92"/>
            <p:cNvSpPr>
              <a:spLocks noChangeArrowheads="1"/>
            </p:cNvSpPr>
            <p:nvPr/>
          </p:nvSpPr>
          <p:spPr bwMode="auto">
            <a:xfrm>
              <a:off x="2845" y="3079"/>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005" name="Oval 93"/>
            <p:cNvSpPr>
              <a:spLocks noChangeArrowheads="1"/>
            </p:cNvSpPr>
            <p:nvPr/>
          </p:nvSpPr>
          <p:spPr bwMode="auto">
            <a:xfrm>
              <a:off x="2515" y="3079"/>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006" name="Oval 94"/>
            <p:cNvSpPr>
              <a:spLocks noChangeArrowheads="1"/>
            </p:cNvSpPr>
            <p:nvPr/>
          </p:nvSpPr>
          <p:spPr bwMode="auto">
            <a:xfrm>
              <a:off x="1493" y="3716"/>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007" name="Oval 95"/>
            <p:cNvSpPr>
              <a:spLocks noChangeArrowheads="1"/>
            </p:cNvSpPr>
            <p:nvPr/>
          </p:nvSpPr>
          <p:spPr bwMode="auto">
            <a:xfrm>
              <a:off x="1157" y="3696"/>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008" name="Oval 96"/>
            <p:cNvSpPr>
              <a:spLocks noChangeArrowheads="1"/>
            </p:cNvSpPr>
            <p:nvPr/>
          </p:nvSpPr>
          <p:spPr bwMode="auto">
            <a:xfrm>
              <a:off x="822" y="3710"/>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009" name="Oval 97"/>
            <p:cNvSpPr>
              <a:spLocks noChangeArrowheads="1"/>
            </p:cNvSpPr>
            <p:nvPr/>
          </p:nvSpPr>
          <p:spPr bwMode="auto">
            <a:xfrm>
              <a:off x="3516" y="3422"/>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010" name="Oval 98"/>
            <p:cNvSpPr>
              <a:spLocks noChangeArrowheads="1"/>
            </p:cNvSpPr>
            <p:nvPr/>
          </p:nvSpPr>
          <p:spPr bwMode="auto">
            <a:xfrm>
              <a:off x="3181" y="3422"/>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011" name="Oval 99"/>
            <p:cNvSpPr>
              <a:spLocks noChangeArrowheads="1"/>
            </p:cNvSpPr>
            <p:nvPr/>
          </p:nvSpPr>
          <p:spPr bwMode="auto">
            <a:xfrm>
              <a:off x="2837" y="3429"/>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012" name="Oval 100"/>
            <p:cNvSpPr>
              <a:spLocks noChangeArrowheads="1"/>
            </p:cNvSpPr>
            <p:nvPr/>
          </p:nvSpPr>
          <p:spPr bwMode="auto">
            <a:xfrm>
              <a:off x="2508" y="3415"/>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013" name="Oval 101"/>
            <p:cNvSpPr>
              <a:spLocks noChangeArrowheads="1"/>
            </p:cNvSpPr>
            <p:nvPr/>
          </p:nvSpPr>
          <p:spPr bwMode="auto">
            <a:xfrm>
              <a:off x="2158" y="3415"/>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014" name="Oval 102"/>
            <p:cNvSpPr>
              <a:spLocks noChangeArrowheads="1"/>
            </p:cNvSpPr>
            <p:nvPr/>
          </p:nvSpPr>
          <p:spPr bwMode="auto">
            <a:xfrm>
              <a:off x="3516" y="3710"/>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015" name="Oval 103"/>
            <p:cNvSpPr>
              <a:spLocks noChangeArrowheads="1"/>
            </p:cNvSpPr>
            <p:nvPr/>
          </p:nvSpPr>
          <p:spPr bwMode="auto">
            <a:xfrm>
              <a:off x="3180" y="3710"/>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016" name="Oval 104"/>
            <p:cNvSpPr>
              <a:spLocks noChangeArrowheads="1"/>
            </p:cNvSpPr>
            <p:nvPr/>
          </p:nvSpPr>
          <p:spPr bwMode="auto">
            <a:xfrm>
              <a:off x="2844" y="3703"/>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017" name="Oval 105"/>
            <p:cNvSpPr>
              <a:spLocks noChangeArrowheads="1"/>
            </p:cNvSpPr>
            <p:nvPr/>
          </p:nvSpPr>
          <p:spPr bwMode="auto">
            <a:xfrm>
              <a:off x="2508" y="3710"/>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018" name="Oval 106"/>
            <p:cNvSpPr>
              <a:spLocks noChangeArrowheads="1"/>
            </p:cNvSpPr>
            <p:nvPr/>
          </p:nvSpPr>
          <p:spPr bwMode="auto">
            <a:xfrm>
              <a:off x="2172" y="3703"/>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019" name="Oval 107"/>
            <p:cNvSpPr>
              <a:spLocks noChangeArrowheads="1"/>
            </p:cNvSpPr>
            <p:nvPr/>
          </p:nvSpPr>
          <p:spPr bwMode="auto">
            <a:xfrm>
              <a:off x="1830" y="3704"/>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spTree>
    <p:extLst>
      <p:ext uri="{BB962C8B-B14F-4D97-AF65-F5344CB8AC3E}">
        <p14:creationId xmlns:p14="http://schemas.microsoft.com/office/powerpoint/2010/main" val="184856355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937" name="Group 1"/>
          <p:cNvGrpSpPr>
            <a:grpSpLocks/>
          </p:cNvGrpSpPr>
          <p:nvPr/>
        </p:nvGrpSpPr>
        <p:grpSpPr bwMode="auto">
          <a:xfrm>
            <a:off x="1271588" y="2678113"/>
            <a:ext cx="4646612" cy="3568700"/>
            <a:chOff x="801" y="1687"/>
            <a:chExt cx="2927" cy="2248"/>
          </a:xfrm>
        </p:grpSpPr>
        <p:sp>
          <p:nvSpPr>
            <p:cNvPr id="167938" name="Line 2"/>
            <p:cNvSpPr>
              <a:spLocks noChangeShapeType="1"/>
            </p:cNvSpPr>
            <p:nvPr/>
          </p:nvSpPr>
          <p:spPr bwMode="auto">
            <a:xfrm>
              <a:off x="2241" y="1687"/>
              <a:ext cx="0" cy="2248"/>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7939" name="Line 3"/>
            <p:cNvSpPr>
              <a:spLocks noChangeShapeType="1"/>
            </p:cNvSpPr>
            <p:nvPr/>
          </p:nvSpPr>
          <p:spPr bwMode="auto">
            <a:xfrm>
              <a:off x="2913" y="1687"/>
              <a:ext cx="0" cy="2248"/>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7940" name="Line 4"/>
            <p:cNvSpPr>
              <a:spLocks noChangeShapeType="1"/>
            </p:cNvSpPr>
            <p:nvPr/>
          </p:nvSpPr>
          <p:spPr bwMode="auto">
            <a:xfrm>
              <a:off x="3249" y="1687"/>
              <a:ext cx="0" cy="2248"/>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7941" name="Line 5"/>
            <p:cNvSpPr>
              <a:spLocks noChangeShapeType="1"/>
            </p:cNvSpPr>
            <p:nvPr/>
          </p:nvSpPr>
          <p:spPr bwMode="auto">
            <a:xfrm>
              <a:off x="2577" y="1687"/>
              <a:ext cx="0" cy="2248"/>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7942" name="Line 6"/>
            <p:cNvSpPr>
              <a:spLocks noChangeShapeType="1"/>
            </p:cNvSpPr>
            <p:nvPr/>
          </p:nvSpPr>
          <p:spPr bwMode="auto">
            <a:xfrm>
              <a:off x="1233" y="1687"/>
              <a:ext cx="0" cy="2248"/>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7943" name="Line 7"/>
            <p:cNvSpPr>
              <a:spLocks noChangeShapeType="1"/>
            </p:cNvSpPr>
            <p:nvPr/>
          </p:nvSpPr>
          <p:spPr bwMode="auto">
            <a:xfrm>
              <a:off x="1905" y="1687"/>
              <a:ext cx="0" cy="2248"/>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7944" name="Line 8"/>
            <p:cNvSpPr>
              <a:spLocks noChangeShapeType="1"/>
            </p:cNvSpPr>
            <p:nvPr/>
          </p:nvSpPr>
          <p:spPr bwMode="auto">
            <a:xfrm>
              <a:off x="1569" y="1687"/>
              <a:ext cx="0" cy="2248"/>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7945" name="Line 9"/>
            <p:cNvSpPr>
              <a:spLocks noChangeShapeType="1"/>
            </p:cNvSpPr>
            <p:nvPr/>
          </p:nvSpPr>
          <p:spPr bwMode="auto">
            <a:xfrm>
              <a:off x="801" y="2167"/>
              <a:ext cx="2927" cy="0"/>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7946" name="Line 10"/>
            <p:cNvSpPr>
              <a:spLocks noChangeShapeType="1"/>
            </p:cNvSpPr>
            <p:nvPr/>
          </p:nvSpPr>
          <p:spPr bwMode="auto">
            <a:xfrm>
              <a:off x="801" y="2455"/>
              <a:ext cx="2927" cy="0"/>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7947" name="Line 11"/>
            <p:cNvSpPr>
              <a:spLocks noChangeShapeType="1"/>
            </p:cNvSpPr>
            <p:nvPr/>
          </p:nvSpPr>
          <p:spPr bwMode="auto">
            <a:xfrm>
              <a:off x="801" y="1879"/>
              <a:ext cx="2927" cy="0"/>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7948" name="Line 12"/>
            <p:cNvSpPr>
              <a:spLocks noChangeShapeType="1"/>
            </p:cNvSpPr>
            <p:nvPr/>
          </p:nvSpPr>
          <p:spPr bwMode="auto">
            <a:xfrm>
              <a:off x="801" y="3079"/>
              <a:ext cx="2927" cy="0"/>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7949" name="Line 13"/>
            <p:cNvSpPr>
              <a:spLocks noChangeShapeType="1"/>
            </p:cNvSpPr>
            <p:nvPr/>
          </p:nvSpPr>
          <p:spPr bwMode="auto">
            <a:xfrm>
              <a:off x="801" y="3703"/>
              <a:ext cx="2927" cy="0"/>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7950" name="Line 14"/>
            <p:cNvSpPr>
              <a:spLocks noChangeShapeType="1"/>
            </p:cNvSpPr>
            <p:nvPr/>
          </p:nvSpPr>
          <p:spPr bwMode="auto">
            <a:xfrm>
              <a:off x="801" y="3415"/>
              <a:ext cx="2927" cy="0"/>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7951" name="Line 15"/>
            <p:cNvSpPr>
              <a:spLocks noChangeShapeType="1"/>
            </p:cNvSpPr>
            <p:nvPr/>
          </p:nvSpPr>
          <p:spPr bwMode="auto">
            <a:xfrm>
              <a:off x="801" y="2743"/>
              <a:ext cx="2927" cy="0"/>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7952" name="Line 16"/>
            <p:cNvSpPr>
              <a:spLocks noChangeShapeType="1"/>
            </p:cNvSpPr>
            <p:nvPr/>
          </p:nvSpPr>
          <p:spPr bwMode="auto">
            <a:xfrm>
              <a:off x="3585" y="1687"/>
              <a:ext cx="0" cy="2248"/>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7953" name="Line 17"/>
            <p:cNvSpPr>
              <a:spLocks noChangeShapeType="1"/>
            </p:cNvSpPr>
            <p:nvPr/>
          </p:nvSpPr>
          <p:spPr bwMode="auto">
            <a:xfrm>
              <a:off x="897" y="1687"/>
              <a:ext cx="0" cy="2248"/>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sp>
        <p:nvSpPr>
          <p:cNvPr id="167954" name="Rectangle 18"/>
          <p:cNvSpPr>
            <a:spLocks noGrp="1" noChangeArrowheads="1"/>
          </p:cNvSpPr>
          <p:nvPr>
            <p:ph type="title"/>
          </p:nvPr>
        </p:nvSpPr>
        <p:spPr>
          <a:xfrm>
            <a:off x="0" y="11113"/>
            <a:ext cx="9144000" cy="706437"/>
          </a:xfrm>
          <a:ln/>
        </p:spPr>
        <p:txBody>
          <a:bodyPr tIns="1108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fr-FR"/>
              <a:t>Principe de subdivision</a:t>
            </a:r>
          </a:p>
        </p:txBody>
      </p:sp>
      <p:sp>
        <p:nvSpPr>
          <p:cNvPr id="167955" name="Rectangle 19"/>
          <p:cNvSpPr>
            <a:spLocks noGrp="1" noChangeArrowheads="1"/>
          </p:cNvSpPr>
          <p:nvPr>
            <p:ph idx="1"/>
          </p:nvPr>
        </p:nvSpPr>
        <p:spPr>
          <a:xfrm>
            <a:off x="438150" y="889000"/>
            <a:ext cx="8232775" cy="5207000"/>
          </a:xfrm>
          <a:ln/>
        </p:spPr>
        <p:txBody>
          <a:bodyPr/>
          <a:lstStyle/>
          <a:p>
            <a:pPr marL="431800" indent="-323850">
              <a:buClr>
                <a:srgbClr val="F57900"/>
              </a:buClr>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fr-FR" dirty="0"/>
              <a:t>Généralisation des surfaces paramétriques à des polygones de contrôle quelconque</a:t>
            </a:r>
          </a:p>
          <a:p>
            <a:pPr marL="431800" indent="-323850">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fr-FR" dirty="0"/>
              <a:t> </a:t>
            </a:r>
          </a:p>
        </p:txBody>
      </p:sp>
      <p:sp>
        <p:nvSpPr>
          <p:cNvPr id="167956" name="Line 20"/>
          <p:cNvSpPr>
            <a:spLocks noChangeShapeType="1"/>
          </p:cNvSpPr>
          <p:nvPr/>
        </p:nvSpPr>
        <p:spPr bwMode="auto">
          <a:xfrm>
            <a:off x="1423988" y="2982913"/>
            <a:ext cx="4419600" cy="1587"/>
          </a:xfrm>
          <a:prstGeom prst="line">
            <a:avLst/>
          </a:prstGeom>
          <a:noFill/>
          <a:ln w="255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7957" name="Line 21"/>
          <p:cNvSpPr>
            <a:spLocks noChangeShapeType="1"/>
          </p:cNvSpPr>
          <p:nvPr/>
        </p:nvSpPr>
        <p:spPr bwMode="auto">
          <a:xfrm>
            <a:off x="1347788" y="4887913"/>
            <a:ext cx="4495800" cy="1587"/>
          </a:xfrm>
          <a:prstGeom prst="line">
            <a:avLst/>
          </a:prstGeom>
          <a:noFill/>
          <a:ln w="255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7958" name="Line 22"/>
          <p:cNvSpPr>
            <a:spLocks noChangeShapeType="1"/>
          </p:cNvSpPr>
          <p:nvPr/>
        </p:nvSpPr>
        <p:spPr bwMode="auto">
          <a:xfrm>
            <a:off x="1423988" y="3897313"/>
            <a:ext cx="4419600" cy="1587"/>
          </a:xfrm>
          <a:prstGeom prst="line">
            <a:avLst/>
          </a:prstGeom>
          <a:noFill/>
          <a:ln w="255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7959" name="Line 23"/>
          <p:cNvSpPr>
            <a:spLocks noChangeShapeType="1"/>
          </p:cNvSpPr>
          <p:nvPr/>
        </p:nvSpPr>
        <p:spPr bwMode="auto">
          <a:xfrm>
            <a:off x="1423988" y="5878513"/>
            <a:ext cx="4495800" cy="1587"/>
          </a:xfrm>
          <a:prstGeom prst="line">
            <a:avLst/>
          </a:prstGeom>
          <a:noFill/>
          <a:ln w="255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7960" name="Line 24"/>
          <p:cNvSpPr>
            <a:spLocks noChangeShapeType="1"/>
          </p:cNvSpPr>
          <p:nvPr/>
        </p:nvSpPr>
        <p:spPr bwMode="auto">
          <a:xfrm flipV="1">
            <a:off x="1957388" y="2676525"/>
            <a:ext cx="1587" cy="3508375"/>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7961" name="Line 25"/>
          <p:cNvSpPr>
            <a:spLocks noChangeShapeType="1"/>
          </p:cNvSpPr>
          <p:nvPr/>
        </p:nvSpPr>
        <p:spPr bwMode="auto">
          <a:xfrm flipV="1">
            <a:off x="3024188" y="2676525"/>
            <a:ext cx="1587" cy="3508375"/>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7962" name="Line 26"/>
          <p:cNvSpPr>
            <a:spLocks noChangeShapeType="1"/>
          </p:cNvSpPr>
          <p:nvPr/>
        </p:nvSpPr>
        <p:spPr bwMode="auto">
          <a:xfrm flipV="1">
            <a:off x="4090988" y="2676525"/>
            <a:ext cx="1587" cy="3508375"/>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7963" name="Line 27"/>
          <p:cNvSpPr>
            <a:spLocks noChangeShapeType="1"/>
          </p:cNvSpPr>
          <p:nvPr/>
        </p:nvSpPr>
        <p:spPr bwMode="auto">
          <a:xfrm flipV="1">
            <a:off x="5157788" y="2676525"/>
            <a:ext cx="1587" cy="3508375"/>
          </a:xfrm>
          <a:prstGeom prst="line">
            <a:avLst/>
          </a:prstGeom>
          <a:noFill/>
          <a:ln w="381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7964" name="Oval 28"/>
          <p:cNvSpPr>
            <a:spLocks noChangeArrowheads="1"/>
          </p:cNvSpPr>
          <p:nvPr/>
        </p:nvSpPr>
        <p:spPr bwMode="auto">
          <a:xfrm>
            <a:off x="2936875" y="379888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65" name="Oval 29"/>
          <p:cNvSpPr>
            <a:spLocks noChangeArrowheads="1"/>
          </p:cNvSpPr>
          <p:nvPr/>
        </p:nvSpPr>
        <p:spPr bwMode="auto">
          <a:xfrm>
            <a:off x="1858963" y="5768975"/>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66" name="Oval 30"/>
          <p:cNvSpPr>
            <a:spLocks noChangeArrowheads="1"/>
          </p:cNvSpPr>
          <p:nvPr/>
        </p:nvSpPr>
        <p:spPr bwMode="auto">
          <a:xfrm>
            <a:off x="2936875" y="578008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67" name="Oval 31"/>
          <p:cNvSpPr>
            <a:spLocks noChangeArrowheads="1"/>
          </p:cNvSpPr>
          <p:nvPr/>
        </p:nvSpPr>
        <p:spPr bwMode="auto">
          <a:xfrm>
            <a:off x="5070475" y="5802313"/>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68" name="Oval 32"/>
          <p:cNvSpPr>
            <a:spLocks noChangeArrowheads="1"/>
          </p:cNvSpPr>
          <p:nvPr/>
        </p:nvSpPr>
        <p:spPr bwMode="auto">
          <a:xfrm>
            <a:off x="4003675" y="578008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69" name="Oval 33"/>
          <p:cNvSpPr>
            <a:spLocks noChangeArrowheads="1"/>
          </p:cNvSpPr>
          <p:nvPr/>
        </p:nvSpPr>
        <p:spPr bwMode="auto">
          <a:xfrm>
            <a:off x="4003675" y="4778375"/>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70" name="Oval 34"/>
          <p:cNvSpPr>
            <a:spLocks noChangeArrowheads="1"/>
          </p:cNvSpPr>
          <p:nvPr/>
        </p:nvSpPr>
        <p:spPr bwMode="auto">
          <a:xfrm>
            <a:off x="5059363" y="478948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71" name="Oval 35"/>
          <p:cNvSpPr>
            <a:spLocks noChangeArrowheads="1"/>
          </p:cNvSpPr>
          <p:nvPr/>
        </p:nvSpPr>
        <p:spPr bwMode="auto">
          <a:xfrm>
            <a:off x="2925763" y="478948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72" name="Oval 36"/>
          <p:cNvSpPr>
            <a:spLocks noChangeArrowheads="1"/>
          </p:cNvSpPr>
          <p:nvPr/>
        </p:nvSpPr>
        <p:spPr bwMode="auto">
          <a:xfrm>
            <a:off x="1847850" y="4800600"/>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73" name="Oval 37"/>
          <p:cNvSpPr>
            <a:spLocks noChangeArrowheads="1"/>
          </p:cNvSpPr>
          <p:nvPr/>
        </p:nvSpPr>
        <p:spPr bwMode="auto">
          <a:xfrm>
            <a:off x="1858963" y="379888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74" name="Oval 38"/>
          <p:cNvSpPr>
            <a:spLocks noChangeArrowheads="1"/>
          </p:cNvSpPr>
          <p:nvPr/>
        </p:nvSpPr>
        <p:spPr bwMode="auto">
          <a:xfrm>
            <a:off x="4003675" y="3787775"/>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75" name="Oval 39"/>
          <p:cNvSpPr>
            <a:spLocks noChangeArrowheads="1"/>
          </p:cNvSpPr>
          <p:nvPr/>
        </p:nvSpPr>
        <p:spPr bwMode="auto">
          <a:xfrm>
            <a:off x="5070475" y="379888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76" name="Oval 40"/>
          <p:cNvSpPr>
            <a:spLocks noChangeArrowheads="1"/>
          </p:cNvSpPr>
          <p:nvPr/>
        </p:nvSpPr>
        <p:spPr bwMode="auto">
          <a:xfrm>
            <a:off x="1870075" y="288448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77" name="Oval 41"/>
          <p:cNvSpPr>
            <a:spLocks noChangeArrowheads="1"/>
          </p:cNvSpPr>
          <p:nvPr/>
        </p:nvSpPr>
        <p:spPr bwMode="auto">
          <a:xfrm>
            <a:off x="2925763" y="2862263"/>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78" name="Oval 42"/>
          <p:cNvSpPr>
            <a:spLocks noChangeArrowheads="1"/>
          </p:cNvSpPr>
          <p:nvPr/>
        </p:nvSpPr>
        <p:spPr bwMode="auto">
          <a:xfrm>
            <a:off x="3992563" y="2884488"/>
            <a:ext cx="184150" cy="185737"/>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79" name="Oval 43"/>
          <p:cNvSpPr>
            <a:spLocks noChangeArrowheads="1"/>
          </p:cNvSpPr>
          <p:nvPr/>
        </p:nvSpPr>
        <p:spPr bwMode="auto">
          <a:xfrm>
            <a:off x="5059363" y="2873375"/>
            <a:ext cx="184150" cy="185738"/>
          </a:xfrm>
          <a:prstGeom prst="ellipse">
            <a:avLst/>
          </a:prstGeom>
          <a:solidFill>
            <a:srgbClr val="FFFF99"/>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80" name="Oval 44"/>
          <p:cNvSpPr>
            <a:spLocks noChangeArrowheads="1"/>
          </p:cNvSpPr>
          <p:nvPr/>
        </p:nvSpPr>
        <p:spPr bwMode="auto">
          <a:xfrm>
            <a:off x="2913063" y="3790950"/>
            <a:ext cx="219075" cy="206375"/>
          </a:xfrm>
          <a:prstGeom prst="ellipse">
            <a:avLst/>
          </a:prstGeom>
          <a:solidFill>
            <a:srgbClr val="FF6633"/>
          </a:solidFill>
          <a:ln w="38160">
            <a:solidFill>
              <a:srgbClr val="FF66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81" name="Oval 45"/>
          <p:cNvSpPr>
            <a:spLocks noChangeArrowheads="1"/>
          </p:cNvSpPr>
          <p:nvPr/>
        </p:nvSpPr>
        <p:spPr bwMode="auto">
          <a:xfrm>
            <a:off x="3446463" y="3789363"/>
            <a:ext cx="219075" cy="206375"/>
          </a:xfrm>
          <a:prstGeom prst="ellipse">
            <a:avLst/>
          </a:prstGeom>
          <a:solidFill>
            <a:srgbClr val="FF6633"/>
          </a:solidFill>
          <a:ln w="38160">
            <a:solidFill>
              <a:srgbClr val="FF66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82" name="Oval 46"/>
          <p:cNvSpPr>
            <a:spLocks noChangeArrowheads="1"/>
          </p:cNvSpPr>
          <p:nvPr/>
        </p:nvSpPr>
        <p:spPr bwMode="auto">
          <a:xfrm>
            <a:off x="3446463" y="3332163"/>
            <a:ext cx="219075" cy="206375"/>
          </a:xfrm>
          <a:prstGeom prst="ellipse">
            <a:avLst/>
          </a:prstGeom>
          <a:solidFill>
            <a:srgbClr val="FF6633"/>
          </a:solidFill>
          <a:ln w="38160">
            <a:solidFill>
              <a:srgbClr val="FF66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nvGrpSpPr>
          <p:cNvPr id="167983" name="Group 47"/>
          <p:cNvGrpSpPr>
            <a:grpSpLocks/>
          </p:cNvGrpSpPr>
          <p:nvPr/>
        </p:nvGrpSpPr>
        <p:grpSpPr bwMode="auto">
          <a:xfrm>
            <a:off x="1301750" y="2863850"/>
            <a:ext cx="4506913" cy="3132138"/>
            <a:chOff x="820" y="1804"/>
            <a:chExt cx="2839" cy="1973"/>
          </a:xfrm>
        </p:grpSpPr>
        <p:sp>
          <p:nvSpPr>
            <p:cNvPr id="167984" name="Oval 48"/>
            <p:cNvSpPr>
              <a:spLocks noChangeArrowheads="1"/>
            </p:cNvSpPr>
            <p:nvPr/>
          </p:nvSpPr>
          <p:spPr bwMode="auto">
            <a:xfrm>
              <a:off x="2508" y="2099"/>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85" name="Oval 49"/>
            <p:cNvSpPr>
              <a:spLocks noChangeArrowheads="1"/>
            </p:cNvSpPr>
            <p:nvPr/>
          </p:nvSpPr>
          <p:spPr bwMode="auto">
            <a:xfrm>
              <a:off x="1833" y="2104"/>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86" name="Oval 50"/>
            <p:cNvSpPr>
              <a:spLocks noChangeArrowheads="1"/>
            </p:cNvSpPr>
            <p:nvPr/>
          </p:nvSpPr>
          <p:spPr bwMode="auto">
            <a:xfrm>
              <a:off x="1497" y="2097"/>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87" name="Oval 51"/>
            <p:cNvSpPr>
              <a:spLocks noChangeArrowheads="1"/>
            </p:cNvSpPr>
            <p:nvPr/>
          </p:nvSpPr>
          <p:spPr bwMode="auto">
            <a:xfrm>
              <a:off x="1163" y="2113"/>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88" name="Oval 52"/>
            <p:cNvSpPr>
              <a:spLocks noChangeArrowheads="1"/>
            </p:cNvSpPr>
            <p:nvPr/>
          </p:nvSpPr>
          <p:spPr bwMode="auto">
            <a:xfrm>
              <a:off x="820" y="2112"/>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89" name="Oval 53"/>
            <p:cNvSpPr>
              <a:spLocks noChangeArrowheads="1"/>
            </p:cNvSpPr>
            <p:nvPr/>
          </p:nvSpPr>
          <p:spPr bwMode="auto">
            <a:xfrm>
              <a:off x="827" y="1825"/>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90" name="Oval 54"/>
            <p:cNvSpPr>
              <a:spLocks noChangeArrowheads="1"/>
            </p:cNvSpPr>
            <p:nvPr/>
          </p:nvSpPr>
          <p:spPr bwMode="auto">
            <a:xfrm>
              <a:off x="1163" y="1811"/>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91" name="Oval 55"/>
            <p:cNvSpPr>
              <a:spLocks noChangeArrowheads="1"/>
            </p:cNvSpPr>
            <p:nvPr/>
          </p:nvSpPr>
          <p:spPr bwMode="auto">
            <a:xfrm>
              <a:off x="1499" y="1824"/>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92" name="Oval 56"/>
            <p:cNvSpPr>
              <a:spLocks noChangeArrowheads="1"/>
            </p:cNvSpPr>
            <p:nvPr/>
          </p:nvSpPr>
          <p:spPr bwMode="auto">
            <a:xfrm>
              <a:off x="1828" y="1811"/>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93" name="Oval 57"/>
            <p:cNvSpPr>
              <a:spLocks noChangeArrowheads="1"/>
            </p:cNvSpPr>
            <p:nvPr/>
          </p:nvSpPr>
          <p:spPr bwMode="auto">
            <a:xfrm>
              <a:off x="2171" y="1811"/>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94" name="Oval 58"/>
            <p:cNvSpPr>
              <a:spLocks noChangeArrowheads="1"/>
            </p:cNvSpPr>
            <p:nvPr/>
          </p:nvSpPr>
          <p:spPr bwMode="auto">
            <a:xfrm>
              <a:off x="2507" y="1804"/>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95" name="Oval 59"/>
            <p:cNvSpPr>
              <a:spLocks noChangeArrowheads="1"/>
            </p:cNvSpPr>
            <p:nvPr/>
          </p:nvSpPr>
          <p:spPr bwMode="auto">
            <a:xfrm>
              <a:off x="2843" y="1818"/>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96" name="Oval 60"/>
            <p:cNvSpPr>
              <a:spLocks noChangeArrowheads="1"/>
            </p:cNvSpPr>
            <p:nvPr/>
          </p:nvSpPr>
          <p:spPr bwMode="auto">
            <a:xfrm>
              <a:off x="3179" y="1811"/>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97" name="Oval 61"/>
            <p:cNvSpPr>
              <a:spLocks noChangeArrowheads="1"/>
            </p:cNvSpPr>
            <p:nvPr/>
          </p:nvSpPr>
          <p:spPr bwMode="auto">
            <a:xfrm>
              <a:off x="3522" y="1804"/>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98" name="Oval 62"/>
            <p:cNvSpPr>
              <a:spLocks noChangeArrowheads="1"/>
            </p:cNvSpPr>
            <p:nvPr/>
          </p:nvSpPr>
          <p:spPr bwMode="auto">
            <a:xfrm>
              <a:off x="2843" y="2106"/>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7999" name="Oval 63"/>
            <p:cNvSpPr>
              <a:spLocks noChangeArrowheads="1"/>
            </p:cNvSpPr>
            <p:nvPr/>
          </p:nvSpPr>
          <p:spPr bwMode="auto">
            <a:xfrm>
              <a:off x="3172" y="2093"/>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00" name="Oval 64"/>
            <p:cNvSpPr>
              <a:spLocks noChangeArrowheads="1"/>
            </p:cNvSpPr>
            <p:nvPr/>
          </p:nvSpPr>
          <p:spPr bwMode="auto">
            <a:xfrm>
              <a:off x="3515" y="2099"/>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01" name="Oval 65"/>
            <p:cNvSpPr>
              <a:spLocks noChangeArrowheads="1"/>
            </p:cNvSpPr>
            <p:nvPr/>
          </p:nvSpPr>
          <p:spPr bwMode="auto">
            <a:xfrm>
              <a:off x="1156" y="2387"/>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02" name="Oval 66"/>
            <p:cNvSpPr>
              <a:spLocks noChangeArrowheads="1"/>
            </p:cNvSpPr>
            <p:nvPr/>
          </p:nvSpPr>
          <p:spPr bwMode="auto">
            <a:xfrm>
              <a:off x="820" y="2387"/>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03" name="Oval 67"/>
            <p:cNvSpPr>
              <a:spLocks noChangeArrowheads="1"/>
            </p:cNvSpPr>
            <p:nvPr/>
          </p:nvSpPr>
          <p:spPr bwMode="auto">
            <a:xfrm>
              <a:off x="1499" y="2401"/>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04" name="Oval 68"/>
            <p:cNvSpPr>
              <a:spLocks noChangeArrowheads="1"/>
            </p:cNvSpPr>
            <p:nvPr/>
          </p:nvSpPr>
          <p:spPr bwMode="auto">
            <a:xfrm>
              <a:off x="2507" y="2387"/>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05" name="Oval 69"/>
            <p:cNvSpPr>
              <a:spLocks noChangeArrowheads="1"/>
            </p:cNvSpPr>
            <p:nvPr/>
          </p:nvSpPr>
          <p:spPr bwMode="auto">
            <a:xfrm>
              <a:off x="2850" y="2387"/>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06" name="Oval 70"/>
            <p:cNvSpPr>
              <a:spLocks noChangeArrowheads="1"/>
            </p:cNvSpPr>
            <p:nvPr/>
          </p:nvSpPr>
          <p:spPr bwMode="auto">
            <a:xfrm>
              <a:off x="3179" y="2387"/>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07" name="Oval 71"/>
            <p:cNvSpPr>
              <a:spLocks noChangeArrowheads="1"/>
            </p:cNvSpPr>
            <p:nvPr/>
          </p:nvSpPr>
          <p:spPr bwMode="auto">
            <a:xfrm>
              <a:off x="3515" y="2400"/>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08" name="Oval 72"/>
            <p:cNvSpPr>
              <a:spLocks noChangeArrowheads="1"/>
            </p:cNvSpPr>
            <p:nvPr/>
          </p:nvSpPr>
          <p:spPr bwMode="auto">
            <a:xfrm>
              <a:off x="3515" y="2675"/>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09" name="Oval 73"/>
            <p:cNvSpPr>
              <a:spLocks noChangeArrowheads="1"/>
            </p:cNvSpPr>
            <p:nvPr/>
          </p:nvSpPr>
          <p:spPr bwMode="auto">
            <a:xfrm>
              <a:off x="3172" y="2689"/>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10" name="Oval 74"/>
            <p:cNvSpPr>
              <a:spLocks noChangeArrowheads="1"/>
            </p:cNvSpPr>
            <p:nvPr/>
          </p:nvSpPr>
          <p:spPr bwMode="auto">
            <a:xfrm>
              <a:off x="2843" y="2682"/>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11" name="Oval 75"/>
            <p:cNvSpPr>
              <a:spLocks noChangeArrowheads="1"/>
            </p:cNvSpPr>
            <p:nvPr/>
          </p:nvSpPr>
          <p:spPr bwMode="auto">
            <a:xfrm>
              <a:off x="2507" y="2675"/>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12" name="Oval 76"/>
            <p:cNvSpPr>
              <a:spLocks noChangeArrowheads="1"/>
            </p:cNvSpPr>
            <p:nvPr/>
          </p:nvSpPr>
          <p:spPr bwMode="auto">
            <a:xfrm>
              <a:off x="2171" y="2682"/>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13" name="Oval 77"/>
            <p:cNvSpPr>
              <a:spLocks noChangeArrowheads="1"/>
            </p:cNvSpPr>
            <p:nvPr/>
          </p:nvSpPr>
          <p:spPr bwMode="auto">
            <a:xfrm>
              <a:off x="1835" y="2675"/>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14" name="Oval 78"/>
            <p:cNvSpPr>
              <a:spLocks noChangeArrowheads="1"/>
            </p:cNvSpPr>
            <p:nvPr/>
          </p:nvSpPr>
          <p:spPr bwMode="auto">
            <a:xfrm>
              <a:off x="1492" y="2675"/>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15" name="Oval 79"/>
            <p:cNvSpPr>
              <a:spLocks noChangeArrowheads="1"/>
            </p:cNvSpPr>
            <p:nvPr/>
          </p:nvSpPr>
          <p:spPr bwMode="auto">
            <a:xfrm>
              <a:off x="1162" y="2676"/>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16" name="Oval 80"/>
            <p:cNvSpPr>
              <a:spLocks noChangeArrowheads="1"/>
            </p:cNvSpPr>
            <p:nvPr/>
          </p:nvSpPr>
          <p:spPr bwMode="auto">
            <a:xfrm>
              <a:off x="826" y="2675"/>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17" name="Oval 81"/>
            <p:cNvSpPr>
              <a:spLocks noChangeArrowheads="1"/>
            </p:cNvSpPr>
            <p:nvPr/>
          </p:nvSpPr>
          <p:spPr bwMode="auto">
            <a:xfrm>
              <a:off x="2164" y="3012"/>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18" name="Oval 82"/>
            <p:cNvSpPr>
              <a:spLocks noChangeArrowheads="1"/>
            </p:cNvSpPr>
            <p:nvPr/>
          </p:nvSpPr>
          <p:spPr bwMode="auto">
            <a:xfrm>
              <a:off x="1835" y="3011"/>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19" name="Oval 83"/>
            <p:cNvSpPr>
              <a:spLocks noChangeArrowheads="1"/>
            </p:cNvSpPr>
            <p:nvPr/>
          </p:nvSpPr>
          <p:spPr bwMode="auto">
            <a:xfrm>
              <a:off x="1491" y="3018"/>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20" name="Oval 84"/>
            <p:cNvSpPr>
              <a:spLocks noChangeArrowheads="1"/>
            </p:cNvSpPr>
            <p:nvPr/>
          </p:nvSpPr>
          <p:spPr bwMode="auto">
            <a:xfrm>
              <a:off x="1162" y="3018"/>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21" name="Oval 85"/>
            <p:cNvSpPr>
              <a:spLocks noChangeArrowheads="1"/>
            </p:cNvSpPr>
            <p:nvPr/>
          </p:nvSpPr>
          <p:spPr bwMode="auto">
            <a:xfrm>
              <a:off x="826" y="3011"/>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22" name="Oval 86"/>
            <p:cNvSpPr>
              <a:spLocks noChangeArrowheads="1"/>
            </p:cNvSpPr>
            <p:nvPr/>
          </p:nvSpPr>
          <p:spPr bwMode="auto">
            <a:xfrm>
              <a:off x="1829" y="3354"/>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23" name="Oval 87"/>
            <p:cNvSpPr>
              <a:spLocks noChangeArrowheads="1"/>
            </p:cNvSpPr>
            <p:nvPr/>
          </p:nvSpPr>
          <p:spPr bwMode="auto">
            <a:xfrm>
              <a:off x="1500" y="3347"/>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24" name="Oval 88"/>
            <p:cNvSpPr>
              <a:spLocks noChangeArrowheads="1"/>
            </p:cNvSpPr>
            <p:nvPr/>
          </p:nvSpPr>
          <p:spPr bwMode="auto">
            <a:xfrm>
              <a:off x="1157" y="3354"/>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25" name="Oval 89"/>
            <p:cNvSpPr>
              <a:spLocks noChangeArrowheads="1"/>
            </p:cNvSpPr>
            <p:nvPr/>
          </p:nvSpPr>
          <p:spPr bwMode="auto">
            <a:xfrm>
              <a:off x="828" y="3367"/>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26" name="Oval 90"/>
            <p:cNvSpPr>
              <a:spLocks noChangeArrowheads="1"/>
            </p:cNvSpPr>
            <p:nvPr/>
          </p:nvSpPr>
          <p:spPr bwMode="auto">
            <a:xfrm>
              <a:off x="3510" y="3011"/>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27" name="Oval 91"/>
            <p:cNvSpPr>
              <a:spLocks noChangeArrowheads="1"/>
            </p:cNvSpPr>
            <p:nvPr/>
          </p:nvSpPr>
          <p:spPr bwMode="auto">
            <a:xfrm>
              <a:off x="3181" y="3018"/>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28" name="Oval 92"/>
            <p:cNvSpPr>
              <a:spLocks noChangeArrowheads="1"/>
            </p:cNvSpPr>
            <p:nvPr/>
          </p:nvSpPr>
          <p:spPr bwMode="auto">
            <a:xfrm>
              <a:off x="2845" y="3011"/>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29" name="Oval 93"/>
            <p:cNvSpPr>
              <a:spLocks noChangeArrowheads="1"/>
            </p:cNvSpPr>
            <p:nvPr/>
          </p:nvSpPr>
          <p:spPr bwMode="auto">
            <a:xfrm>
              <a:off x="2515" y="3011"/>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30" name="Oval 94"/>
            <p:cNvSpPr>
              <a:spLocks noChangeArrowheads="1"/>
            </p:cNvSpPr>
            <p:nvPr/>
          </p:nvSpPr>
          <p:spPr bwMode="auto">
            <a:xfrm>
              <a:off x="1493" y="3648"/>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31" name="Oval 95"/>
            <p:cNvSpPr>
              <a:spLocks noChangeArrowheads="1"/>
            </p:cNvSpPr>
            <p:nvPr/>
          </p:nvSpPr>
          <p:spPr bwMode="auto">
            <a:xfrm>
              <a:off x="1157" y="3628"/>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32" name="Oval 96"/>
            <p:cNvSpPr>
              <a:spLocks noChangeArrowheads="1"/>
            </p:cNvSpPr>
            <p:nvPr/>
          </p:nvSpPr>
          <p:spPr bwMode="auto">
            <a:xfrm>
              <a:off x="822" y="3642"/>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33" name="Oval 97"/>
            <p:cNvSpPr>
              <a:spLocks noChangeArrowheads="1"/>
            </p:cNvSpPr>
            <p:nvPr/>
          </p:nvSpPr>
          <p:spPr bwMode="auto">
            <a:xfrm>
              <a:off x="3516" y="3354"/>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34" name="Oval 98"/>
            <p:cNvSpPr>
              <a:spLocks noChangeArrowheads="1"/>
            </p:cNvSpPr>
            <p:nvPr/>
          </p:nvSpPr>
          <p:spPr bwMode="auto">
            <a:xfrm>
              <a:off x="3181" y="3354"/>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35" name="Oval 99"/>
            <p:cNvSpPr>
              <a:spLocks noChangeArrowheads="1"/>
            </p:cNvSpPr>
            <p:nvPr/>
          </p:nvSpPr>
          <p:spPr bwMode="auto">
            <a:xfrm>
              <a:off x="2837" y="3361"/>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36" name="Oval 100"/>
            <p:cNvSpPr>
              <a:spLocks noChangeArrowheads="1"/>
            </p:cNvSpPr>
            <p:nvPr/>
          </p:nvSpPr>
          <p:spPr bwMode="auto">
            <a:xfrm>
              <a:off x="2508" y="3347"/>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37" name="Oval 101"/>
            <p:cNvSpPr>
              <a:spLocks noChangeArrowheads="1"/>
            </p:cNvSpPr>
            <p:nvPr/>
          </p:nvSpPr>
          <p:spPr bwMode="auto">
            <a:xfrm>
              <a:off x="2158" y="3347"/>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38" name="Oval 102"/>
            <p:cNvSpPr>
              <a:spLocks noChangeArrowheads="1"/>
            </p:cNvSpPr>
            <p:nvPr/>
          </p:nvSpPr>
          <p:spPr bwMode="auto">
            <a:xfrm>
              <a:off x="3516" y="3642"/>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39" name="Oval 103"/>
            <p:cNvSpPr>
              <a:spLocks noChangeArrowheads="1"/>
            </p:cNvSpPr>
            <p:nvPr/>
          </p:nvSpPr>
          <p:spPr bwMode="auto">
            <a:xfrm>
              <a:off x="3180" y="3642"/>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40" name="Oval 104"/>
            <p:cNvSpPr>
              <a:spLocks noChangeArrowheads="1"/>
            </p:cNvSpPr>
            <p:nvPr/>
          </p:nvSpPr>
          <p:spPr bwMode="auto">
            <a:xfrm>
              <a:off x="2844" y="3635"/>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41" name="Oval 105"/>
            <p:cNvSpPr>
              <a:spLocks noChangeArrowheads="1"/>
            </p:cNvSpPr>
            <p:nvPr/>
          </p:nvSpPr>
          <p:spPr bwMode="auto">
            <a:xfrm>
              <a:off x="2508" y="3642"/>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42" name="Oval 106"/>
            <p:cNvSpPr>
              <a:spLocks noChangeArrowheads="1"/>
            </p:cNvSpPr>
            <p:nvPr/>
          </p:nvSpPr>
          <p:spPr bwMode="auto">
            <a:xfrm>
              <a:off x="2172" y="3635"/>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68043" name="Oval 107"/>
            <p:cNvSpPr>
              <a:spLocks noChangeArrowheads="1"/>
            </p:cNvSpPr>
            <p:nvPr/>
          </p:nvSpPr>
          <p:spPr bwMode="auto">
            <a:xfrm>
              <a:off x="1830" y="3636"/>
              <a:ext cx="137" cy="129"/>
            </a:xfrm>
            <a:prstGeom prst="ellipse">
              <a:avLst/>
            </a:prstGeom>
            <a:solidFill>
              <a:srgbClr val="FF6633"/>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pic>
        <p:nvPicPr>
          <p:cNvPr id="168044" name="Picture 108"/>
          <p:cNvPicPr>
            <a:picLocks noChangeAspect="1" noChangeArrowheads="1"/>
          </p:cNvPicPr>
          <p:nvPr/>
        </p:nvPicPr>
        <p:blipFill>
          <a:blip r:embed="rId3">
            <a:lum bright="6000" contrast="18000"/>
            <a:extLst>
              <a:ext uri="{28A0092B-C50C-407E-A947-70E740481C1C}">
                <a14:useLocalDpi xmlns:a14="http://schemas.microsoft.com/office/drawing/2010/main" val="0"/>
              </a:ext>
            </a:extLst>
          </a:blip>
          <a:srcRect/>
          <a:stretch>
            <a:fillRect/>
          </a:stretch>
        </p:blipFill>
        <p:spPr bwMode="auto">
          <a:xfrm>
            <a:off x="6884988" y="1966913"/>
            <a:ext cx="2062162" cy="4857750"/>
          </a:xfrm>
          <a:prstGeom prst="rect">
            <a:avLst/>
          </a:prstGeom>
          <a:noFill/>
          <a:ln>
            <a:noFill/>
          </a:ln>
          <a:effectLst/>
          <a:extLst>
            <a:ext uri="{909E8E84-426E-40DD-AFC4-6F175D3DCCD1}">
              <a14:hiddenFill xmlns:a14="http://schemas.microsoft.com/office/drawing/2010/main">
                <a:blipFill dpi="0" rotWithShape="0">
                  <a:blip>
                    <a:lum bright="6000" contrast="1800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832754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0ABE99-D235-4A45-AB71-D7D22E48E357}"/>
              </a:ext>
            </a:extLst>
          </p:cNvPr>
          <p:cNvSpPr>
            <a:spLocks noGrp="1"/>
          </p:cNvSpPr>
          <p:nvPr>
            <p:ph type="title"/>
          </p:nvPr>
        </p:nvSpPr>
        <p:spPr/>
        <p:txBody>
          <a:bodyPr/>
          <a:lstStyle/>
          <a:p>
            <a:r>
              <a:rPr lang="fr-FR" dirty="0" err="1"/>
              <a:t>Loop’s</a:t>
            </a:r>
            <a:r>
              <a:rPr lang="fr-FR" dirty="0"/>
              <a:t> </a:t>
            </a:r>
            <a:r>
              <a:rPr lang="fr-FR" dirty="0" err="1"/>
              <a:t>Algorithm</a:t>
            </a:r>
            <a:r>
              <a:rPr lang="fr-FR" dirty="0"/>
              <a:t>: 1/5</a:t>
            </a:r>
          </a:p>
        </p:txBody>
      </p:sp>
      <p:sp>
        <p:nvSpPr>
          <p:cNvPr id="3" name="Espace réservé du contenu 2">
            <a:extLst>
              <a:ext uri="{FF2B5EF4-FFF2-40B4-BE49-F238E27FC236}">
                <a16:creationId xmlns:a16="http://schemas.microsoft.com/office/drawing/2014/main" id="{C705CC84-4E01-4618-8DD2-FBA87B666C38}"/>
              </a:ext>
            </a:extLst>
          </p:cNvPr>
          <p:cNvSpPr>
            <a:spLocks noGrp="1"/>
          </p:cNvSpPr>
          <p:nvPr>
            <p:ph idx="1"/>
          </p:nvPr>
        </p:nvSpPr>
        <p:spPr/>
        <p:txBody>
          <a:bodyPr/>
          <a:lstStyle/>
          <a:p>
            <a:r>
              <a:rPr lang="en-US" dirty="0"/>
              <a:t>Loop’s (i.e., Charles Loop’s) algorithm only works for triangle meshes.</a:t>
            </a:r>
          </a:p>
          <a:p>
            <a:r>
              <a:rPr lang="en-US" dirty="0"/>
              <a:t>Loop’s algorithm computes a new edge point for each edge and a new vertex for each vertex.</a:t>
            </a:r>
          </a:p>
          <a:p>
            <a:r>
              <a:rPr lang="en-US" dirty="0"/>
              <a:t>Let v1v2 be an edge and the other vertices of the incident triangles be </a:t>
            </a:r>
            <a:r>
              <a:rPr lang="en-US" dirty="0" err="1"/>
              <a:t>vleft</a:t>
            </a:r>
            <a:r>
              <a:rPr lang="en-US" dirty="0"/>
              <a:t> and </a:t>
            </a:r>
            <a:r>
              <a:rPr lang="en-US" dirty="0" err="1"/>
              <a:t>vright</a:t>
            </a:r>
            <a:r>
              <a:rPr lang="en-US" dirty="0"/>
              <a:t>. The new edge point e is computed as follows.</a:t>
            </a:r>
            <a:endParaRPr lang="fr-FR" dirty="0"/>
          </a:p>
        </p:txBody>
      </p:sp>
      <p:pic>
        <p:nvPicPr>
          <p:cNvPr id="4" name="Image 3">
            <a:extLst>
              <a:ext uri="{FF2B5EF4-FFF2-40B4-BE49-F238E27FC236}">
                <a16:creationId xmlns:a16="http://schemas.microsoft.com/office/drawing/2014/main" id="{BA3B114A-1813-4CC0-9F4D-4060E293DF0B}"/>
              </a:ext>
            </a:extLst>
          </p:cNvPr>
          <p:cNvPicPr>
            <a:picLocks noChangeAspect="1"/>
          </p:cNvPicPr>
          <p:nvPr/>
        </p:nvPicPr>
        <p:blipFill rotWithShape="1">
          <a:blip r:embed="rId2"/>
          <a:srcRect l="10625" t="68481" r="31100" b="8109"/>
          <a:stretch/>
        </p:blipFill>
        <p:spPr>
          <a:xfrm>
            <a:off x="179512" y="3861048"/>
            <a:ext cx="8133108" cy="2088232"/>
          </a:xfrm>
          <a:prstGeom prst="rect">
            <a:avLst/>
          </a:prstGeom>
        </p:spPr>
      </p:pic>
    </p:spTree>
    <p:extLst>
      <p:ext uri="{BB962C8B-B14F-4D97-AF65-F5344CB8AC3E}">
        <p14:creationId xmlns:p14="http://schemas.microsoft.com/office/powerpoint/2010/main" val="2875135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81151C-D9F5-4861-BD8B-FC8B44EDB692}"/>
              </a:ext>
            </a:extLst>
          </p:cNvPr>
          <p:cNvSpPr>
            <a:spLocks noGrp="1"/>
          </p:cNvSpPr>
          <p:nvPr>
            <p:ph type="title"/>
          </p:nvPr>
        </p:nvSpPr>
        <p:spPr/>
        <p:txBody>
          <a:bodyPr/>
          <a:lstStyle/>
          <a:p>
            <a:r>
              <a:rPr lang="fr-FR" dirty="0" err="1"/>
              <a:t>Loop’s</a:t>
            </a:r>
            <a:r>
              <a:rPr lang="fr-FR" dirty="0"/>
              <a:t> </a:t>
            </a:r>
            <a:r>
              <a:rPr lang="fr-FR" dirty="0" err="1"/>
              <a:t>Algorithm</a:t>
            </a:r>
            <a:r>
              <a:rPr lang="fr-FR" dirty="0"/>
              <a:t>: 2/5</a:t>
            </a:r>
          </a:p>
        </p:txBody>
      </p:sp>
      <p:sp>
        <p:nvSpPr>
          <p:cNvPr id="3" name="Espace réservé du contenu 2">
            <a:extLst>
              <a:ext uri="{FF2B5EF4-FFF2-40B4-BE49-F238E27FC236}">
                <a16:creationId xmlns:a16="http://schemas.microsoft.com/office/drawing/2014/main" id="{C8FD9395-4B6D-4813-AE00-BBA56C8198E3}"/>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49697F9A-5A26-45DD-B5B5-BC402992B341}"/>
              </a:ext>
            </a:extLst>
          </p:cNvPr>
          <p:cNvPicPr>
            <a:picLocks noChangeAspect="1"/>
          </p:cNvPicPr>
          <p:nvPr/>
        </p:nvPicPr>
        <p:blipFill rotWithShape="1">
          <a:blip r:embed="rId2"/>
          <a:srcRect l="6875" t="32751" r="32676" b="11804"/>
          <a:stretch/>
        </p:blipFill>
        <p:spPr>
          <a:xfrm>
            <a:off x="323528" y="1808819"/>
            <a:ext cx="7344816" cy="4305698"/>
          </a:xfrm>
          <a:prstGeom prst="rect">
            <a:avLst/>
          </a:prstGeom>
        </p:spPr>
      </p:pic>
    </p:spTree>
    <p:extLst>
      <p:ext uri="{BB962C8B-B14F-4D97-AF65-F5344CB8AC3E}">
        <p14:creationId xmlns:p14="http://schemas.microsoft.com/office/powerpoint/2010/main" val="17499050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CD55A5-9CAF-4E82-B6CB-CBE905731AA6}"/>
              </a:ext>
            </a:extLst>
          </p:cNvPr>
          <p:cNvSpPr>
            <a:spLocks noGrp="1"/>
          </p:cNvSpPr>
          <p:nvPr>
            <p:ph type="title"/>
          </p:nvPr>
        </p:nvSpPr>
        <p:spPr/>
        <p:txBody>
          <a:bodyPr/>
          <a:lstStyle/>
          <a:p>
            <a:r>
              <a:rPr lang="fr-FR" dirty="0" err="1"/>
              <a:t>Loop’s</a:t>
            </a:r>
            <a:r>
              <a:rPr lang="fr-FR" dirty="0"/>
              <a:t> </a:t>
            </a:r>
            <a:r>
              <a:rPr lang="fr-FR" dirty="0" err="1"/>
              <a:t>Algorithm</a:t>
            </a:r>
            <a:r>
              <a:rPr lang="fr-FR" dirty="0"/>
              <a:t>: 3/5</a:t>
            </a:r>
          </a:p>
        </p:txBody>
      </p:sp>
      <p:sp>
        <p:nvSpPr>
          <p:cNvPr id="3" name="Espace réservé du contenu 2">
            <a:extLst>
              <a:ext uri="{FF2B5EF4-FFF2-40B4-BE49-F238E27FC236}">
                <a16:creationId xmlns:a16="http://schemas.microsoft.com/office/drawing/2014/main" id="{D4378BB0-11F1-474F-82E9-36E00E3BDBD2}"/>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9932ECB7-4157-41F5-B0B1-76EF7321ACE7}"/>
              </a:ext>
            </a:extLst>
          </p:cNvPr>
          <p:cNvPicPr>
            <a:picLocks noChangeAspect="1"/>
          </p:cNvPicPr>
          <p:nvPr/>
        </p:nvPicPr>
        <p:blipFill rotWithShape="1">
          <a:blip r:embed="rId2"/>
          <a:srcRect l="8264" t="33896" r="24012" b="13037"/>
          <a:stretch/>
        </p:blipFill>
        <p:spPr>
          <a:xfrm>
            <a:off x="538656" y="2060848"/>
            <a:ext cx="8066688" cy="4039978"/>
          </a:xfrm>
          <a:prstGeom prst="rect">
            <a:avLst/>
          </a:prstGeom>
        </p:spPr>
      </p:pic>
    </p:spTree>
    <p:extLst>
      <p:ext uri="{BB962C8B-B14F-4D97-AF65-F5344CB8AC3E}">
        <p14:creationId xmlns:p14="http://schemas.microsoft.com/office/powerpoint/2010/main" val="2184217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65AE2D-0D33-49EC-80DF-6D7270BB137C}"/>
              </a:ext>
            </a:extLst>
          </p:cNvPr>
          <p:cNvSpPr>
            <a:spLocks noGrp="1"/>
          </p:cNvSpPr>
          <p:nvPr>
            <p:ph type="title"/>
          </p:nvPr>
        </p:nvSpPr>
        <p:spPr/>
        <p:txBody>
          <a:bodyPr/>
          <a:lstStyle/>
          <a:p>
            <a:r>
              <a:rPr lang="fr-FR" dirty="0" err="1"/>
              <a:t>Loop’s</a:t>
            </a:r>
            <a:r>
              <a:rPr lang="fr-FR" dirty="0"/>
              <a:t> </a:t>
            </a:r>
            <a:r>
              <a:rPr lang="fr-FR" dirty="0" err="1"/>
              <a:t>Algorithm</a:t>
            </a:r>
            <a:r>
              <a:rPr lang="fr-FR" dirty="0"/>
              <a:t>: 4/5</a:t>
            </a:r>
          </a:p>
        </p:txBody>
      </p:sp>
      <p:sp>
        <p:nvSpPr>
          <p:cNvPr id="3" name="Espace réservé du contenu 2">
            <a:extLst>
              <a:ext uri="{FF2B5EF4-FFF2-40B4-BE49-F238E27FC236}">
                <a16:creationId xmlns:a16="http://schemas.microsoft.com/office/drawing/2014/main" id="{6F118BD5-E8A9-402A-AA4D-0CF2BE296045}"/>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D696F55E-4FF8-47E5-ADDE-7B9601D5D945}"/>
              </a:ext>
            </a:extLst>
          </p:cNvPr>
          <p:cNvPicPr>
            <a:picLocks noChangeAspect="1"/>
          </p:cNvPicPr>
          <p:nvPr/>
        </p:nvPicPr>
        <p:blipFill rotWithShape="1">
          <a:blip r:embed="rId2"/>
          <a:srcRect l="9052" t="31518" r="31100" b="11805"/>
          <a:stretch/>
        </p:blipFill>
        <p:spPr>
          <a:xfrm>
            <a:off x="251520" y="1339161"/>
            <a:ext cx="7992888" cy="4837802"/>
          </a:xfrm>
          <a:prstGeom prst="rect">
            <a:avLst/>
          </a:prstGeom>
        </p:spPr>
      </p:pic>
    </p:spTree>
    <p:extLst>
      <p:ext uri="{BB962C8B-B14F-4D97-AF65-F5344CB8AC3E}">
        <p14:creationId xmlns:p14="http://schemas.microsoft.com/office/powerpoint/2010/main" val="3169911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C2B46F-6981-46B0-A6FB-246974F94432}"/>
              </a:ext>
            </a:extLst>
          </p:cNvPr>
          <p:cNvSpPr>
            <a:spLocks noGrp="1"/>
          </p:cNvSpPr>
          <p:nvPr>
            <p:ph type="title"/>
          </p:nvPr>
        </p:nvSpPr>
        <p:spPr/>
        <p:txBody>
          <a:bodyPr/>
          <a:lstStyle/>
          <a:p>
            <a:r>
              <a:rPr lang="fr-FR" dirty="0" err="1"/>
              <a:t>Loop’s</a:t>
            </a:r>
            <a:r>
              <a:rPr lang="fr-FR" dirty="0"/>
              <a:t> </a:t>
            </a:r>
            <a:r>
              <a:rPr lang="fr-FR" dirty="0" err="1"/>
              <a:t>Algorithm</a:t>
            </a:r>
            <a:r>
              <a:rPr lang="fr-FR" dirty="0"/>
              <a:t> 5/5</a:t>
            </a:r>
          </a:p>
        </p:txBody>
      </p:sp>
      <p:pic>
        <p:nvPicPr>
          <p:cNvPr id="4" name="Image 3">
            <a:extLst>
              <a:ext uri="{FF2B5EF4-FFF2-40B4-BE49-F238E27FC236}">
                <a16:creationId xmlns:a16="http://schemas.microsoft.com/office/drawing/2014/main" id="{CAA6928D-7CAE-41E0-8E72-A22ED710CD61}"/>
              </a:ext>
            </a:extLst>
          </p:cNvPr>
          <p:cNvPicPr>
            <a:picLocks noChangeAspect="1"/>
          </p:cNvPicPr>
          <p:nvPr/>
        </p:nvPicPr>
        <p:blipFill rotWithShape="1">
          <a:blip r:embed="rId2"/>
          <a:srcRect l="8263" t="31519" r="72050" b="8108"/>
          <a:stretch/>
        </p:blipFill>
        <p:spPr>
          <a:xfrm>
            <a:off x="1043608" y="1396084"/>
            <a:ext cx="2658377" cy="5210420"/>
          </a:xfrm>
          <a:prstGeom prst="rect">
            <a:avLst/>
          </a:prstGeom>
        </p:spPr>
      </p:pic>
      <p:pic>
        <p:nvPicPr>
          <p:cNvPr id="5" name="Image 4">
            <a:extLst>
              <a:ext uri="{FF2B5EF4-FFF2-40B4-BE49-F238E27FC236}">
                <a16:creationId xmlns:a16="http://schemas.microsoft.com/office/drawing/2014/main" id="{F8018CCD-7E52-492E-969E-1A5DBDA18867}"/>
              </a:ext>
            </a:extLst>
          </p:cNvPr>
          <p:cNvPicPr>
            <a:picLocks noChangeAspect="1"/>
          </p:cNvPicPr>
          <p:nvPr/>
        </p:nvPicPr>
        <p:blipFill rotWithShape="1">
          <a:blip r:embed="rId3"/>
          <a:srcRect l="8263" t="30286" r="71262" b="8108"/>
          <a:stretch/>
        </p:blipFill>
        <p:spPr>
          <a:xfrm>
            <a:off x="4860032" y="1254509"/>
            <a:ext cx="2764712" cy="5316755"/>
          </a:xfrm>
          <a:prstGeom prst="rect">
            <a:avLst/>
          </a:prstGeom>
        </p:spPr>
      </p:pic>
    </p:spTree>
    <p:extLst>
      <p:ext uri="{BB962C8B-B14F-4D97-AF65-F5344CB8AC3E}">
        <p14:creationId xmlns:p14="http://schemas.microsoft.com/office/powerpoint/2010/main" val="857974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1"/>
          <p:cNvSpPr>
            <a:spLocks noGrp="1" noChangeArrowheads="1"/>
          </p:cNvSpPr>
          <p:nvPr>
            <p:ph type="title"/>
          </p:nvPr>
        </p:nvSpPr>
        <p:spPr>
          <a:xfrm>
            <a:off x="179388" y="0"/>
            <a:ext cx="8820150" cy="900113"/>
          </a:xfrm>
          <a:ln/>
        </p:spPr>
        <p:txBody>
          <a:bodyPr lIns="90000" tIns="57888" rIns="90000" bIns="46800" anchor="b"/>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t>Principe de subdivision</a:t>
            </a:r>
          </a:p>
        </p:txBody>
      </p:sp>
      <p:sp>
        <p:nvSpPr>
          <p:cNvPr id="104" name="Espace réservé du numéro de diapositive 4"/>
          <p:cNvSpPr>
            <a:spLocks noGrp="1"/>
          </p:cNvSpPr>
          <p:nvPr>
            <p:ph type="sldNum" sz="quarter" idx="12"/>
          </p:nvPr>
        </p:nvSpPr>
        <p:spPr/>
        <p:txBody>
          <a:bodyPr/>
          <a:lstStyle/>
          <a:p>
            <a:fld id="{5F991A50-7BE0-4D96-B43A-F5FD04BF4A8A}" type="slidenum">
              <a:rPr lang="fr-FR"/>
              <a:pPr/>
              <a:t>39</a:t>
            </a:fld>
            <a:endParaRPr lang="fr-FR"/>
          </a:p>
        </p:txBody>
      </p:sp>
      <p:sp>
        <p:nvSpPr>
          <p:cNvPr id="168968" name="Text Box 8"/>
          <p:cNvSpPr txBox="1">
            <a:spLocks noChangeArrowheads="1"/>
          </p:cNvSpPr>
          <p:nvPr/>
        </p:nvSpPr>
        <p:spPr bwMode="auto">
          <a:xfrm>
            <a:off x="1003300" y="1619250"/>
            <a:ext cx="1336675" cy="436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92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pPr>
              <a:spcBef>
                <a:spcPts val="1500"/>
              </a:spcBef>
            </a:pPr>
            <a:r>
              <a:rPr lang="en-GB"/>
              <a:t>Loop</a:t>
            </a:r>
          </a:p>
        </p:txBody>
      </p:sp>
      <p:grpSp>
        <p:nvGrpSpPr>
          <p:cNvPr id="168969" name="Group 9"/>
          <p:cNvGrpSpPr>
            <a:grpSpLocks/>
          </p:cNvGrpSpPr>
          <p:nvPr/>
        </p:nvGrpSpPr>
        <p:grpSpPr bwMode="auto">
          <a:xfrm>
            <a:off x="305795" y="4751655"/>
            <a:ext cx="5305425" cy="1143000"/>
            <a:chOff x="172" y="3384"/>
            <a:chExt cx="3342" cy="720"/>
          </a:xfrm>
        </p:grpSpPr>
        <p:pic>
          <p:nvPicPr>
            <p:cNvPr id="168970"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 y="3384"/>
              <a:ext cx="607" cy="7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8971"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 y="3384"/>
              <a:ext cx="607" cy="7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8972"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34" y="3384"/>
              <a:ext cx="607" cy="7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8973" name="Picture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31" y="3384"/>
              <a:ext cx="607" cy="7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8974" name="Picture 1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07" y="3384"/>
              <a:ext cx="607" cy="7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68975" name="Text Box 15"/>
          <p:cNvSpPr txBox="1">
            <a:spLocks noChangeArrowheads="1"/>
          </p:cNvSpPr>
          <p:nvPr/>
        </p:nvSpPr>
        <p:spPr bwMode="auto">
          <a:xfrm>
            <a:off x="1003299" y="4175920"/>
            <a:ext cx="1336675" cy="436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92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pPr>
              <a:spcBef>
                <a:spcPts val="1500"/>
              </a:spcBef>
            </a:pPr>
            <a:r>
              <a:rPr lang="en-GB" dirty="0"/>
              <a:t>Butterfly </a:t>
            </a:r>
          </a:p>
        </p:txBody>
      </p:sp>
      <p:grpSp>
        <p:nvGrpSpPr>
          <p:cNvPr id="105" name="Group 2">
            <a:extLst>
              <a:ext uri="{FF2B5EF4-FFF2-40B4-BE49-F238E27FC236}">
                <a16:creationId xmlns:a16="http://schemas.microsoft.com/office/drawing/2014/main" id="{8CDB5229-C5E1-4486-856E-90914326A7E6}"/>
              </a:ext>
            </a:extLst>
          </p:cNvPr>
          <p:cNvGrpSpPr>
            <a:grpSpLocks/>
          </p:cNvGrpSpPr>
          <p:nvPr/>
        </p:nvGrpSpPr>
        <p:grpSpPr bwMode="auto">
          <a:xfrm>
            <a:off x="273050" y="2486820"/>
            <a:ext cx="5324475" cy="1141412"/>
            <a:chOff x="273" y="1321"/>
            <a:chExt cx="3354" cy="719"/>
          </a:xfrm>
        </p:grpSpPr>
        <p:pic>
          <p:nvPicPr>
            <p:cNvPr id="106" name="Picture 3">
              <a:extLst>
                <a:ext uri="{FF2B5EF4-FFF2-40B4-BE49-F238E27FC236}">
                  <a16:creationId xmlns:a16="http://schemas.microsoft.com/office/drawing/2014/main" id="{79E71036-DF16-4C53-893B-FB755FCF72B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 y="1321"/>
              <a:ext cx="607" cy="71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7" name="Picture 4">
              <a:extLst>
                <a:ext uri="{FF2B5EF4-FFF2-40B4-BE49-F238E27FC236}">
                  <a16:creationId xmlns:a16="http://schemas.microsoft.com/office/drawing/2014/main" id="{5378C651-50E4-4C79-86D7-304FF9471D2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9" y="1321"/>
              <a:ext cx="607" cy="71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8" name="Picture 5">
              <a:extLst>
                <a:ext uri="{FF2B5EF4-FFF2-40B4-BE49-F238E27FC236}">
                  <a16:creationId xmlns:a16="http://schemas.microsoft.com/office/drawing/2014/main" id="{70D720CC-D255-44A4-A3BF-C264E327D33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47" y="1321"/>
              <a:ext cx="607" cy="71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9" name="Picture 6">
              <a:extLst>
                <a:ext uri="{FF2B5EF4-FFF2-40B4-BE49-F238E27FC236}">
                  <a16:creationId xmlns:a16="http://schemas.microsoft.com/office/drawing/2014/main" id="{4E3968AD-8BEB-44B9-A4EE-ED9F89CF319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43" y="1321"/>
              <a:ext cx="607" cy="71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0" name="Picture 7">
              <a:extLst>
                <a:ext uri="{FF2B5EF4-FFF2-40B4-BE49-F238E27FC236}">
                  <a16:creationId xmlns:a16="http://schemas.microsoft.com/office/drawing/2014/main" id="{8267B214-1D2E-4E7C-9DC8-721B6FE627D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021" y="1321"/>
              <a:ext cx="606" cy="71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extLst>
      <p:ext uri="{BB962C8B-B14F-4D97-AF65-F5344CB8AC3E}">
        <p14:creationId xmlns:p14="http://schemas.microsoft.com/office/powerpoint/2010/main" val="417550500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1"/>
          <p:cNvSpPr>
            <a:spLocks noGrp="1" noChangeArrowheads="1"/>
          </p:cNvSpPr>
          <p:nvPr>
            <p:ph type="title"/>
          </p:nvPr>
        </p:nvSpPr>
        <p:spPr>
          <a:xfrm>
            <a:off x="455613" y="277813"/>
            <a:ext cx="8228012" cy="1135062"/>
          </a:xfrm>
          <a:ln/>
        </p:spPr>
        <p:txBody>
          <a:bodyPr tIns="22176"/>
          <a:lstStyle/>
          <a:p>
            <a:pPr>
              <a:lnSpc>
                <a:spcPct val="96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dirty="0" err="1"/>
              <a:t>Raffinage</a:t>
            </a:r>
            <a:r>
              <a:rPr lang="en-GB" dirty="0"/>
              <a:t>/ Subdivision</a:t>
            </a:r>
          </a:p>
        </p:txBody>
      </p:sp>
      <p:sp>
        <p:nvSpPr>
          <p:cNvPr id="142338" name="Rectangle 2"/>
          <p:cNvSpPr>
            <a:spLocks noGrp="1" noChangeArrowheads="1"/>
          </p:cNvSpPr>
          <p:nvPr>
            <p:ph type="subTitle" idx="4294967295"/>
          </p:nvPr>
        </p:nvSpPr>
        <p:spPr>
          <a:xfrm>
            <a:off x="187324" y="1119981"/>
            <a:ext cx="8228013" cy="4618037"/>
          </a:xfrm>
          <a:ln/>
        </p:spPr>
        <p:txBody>
          <a:bodyPr tIns="47501" anchor="ctr">
            <a:normAutofit/>
          </a:bodyPr>
          <a:lstStyle/>
          <a:p>
            <a:pPr>
              <a:lnSpc>
                <a:spcPct val="87000"/>
              </a:lnSpc>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2900" dirty="0">
                <a:latin typeface="Arial" charset="0"/>
              </a:rPr>
              <a:t> </a:t>
            </a:r>
            <a:r>
              <a:rPr lang="en-GB" sz="2900" dirty="0" err="1">
                <a:latin typeface="Arial" charset="0"/>
              </a:rPr>
              <a:t>Raffinage</a:t>
            </a:r>
            <a:r>
              <a:rPr lang="en-GB" sz="2900" dirty="0">
                <a:latin typeface="Arial" charset="0"/>
              </a:rPr>
              <a:t> par </a:t>
            </a:r>
            <a:r>
              <a:rPr lang="en-GB" sz="2900" dirty="0" err="1">
                <a:latin typeface="Arial" charset="0"/>
              </a:rPr>
              <a:t>découpage</a:t>
            </a:r>
            <a:r>
              <a:rPr lang="en-GB" sz="2900" dirty="0">
                <a:latin typeface="Arial" charset="0"/>
              </a:rPr>
              <a:t> de triangles</a:t>
            </a:r>
          </a:p>
          <a:p>
            <a:pPr marL="0" indent="0" algn="ctr">
              <a:lnSpc>
                <a:spcPct val="87000"/>
              </a:lnSpc>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GB" sz="2900" dirty="0">
              <a:latin typeface="Arial" charset="0"/>
            </a:endParaRPr>
          </a:p>
          <a:p>
            <a:pPr marL="0" indent="0" algn="ctr">
              <a:lnSpc>
                <a:spcPct val="87000"/>
              </a:lnSpc>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GB" sz="2900" dirty="0">
              <a:latin typeface="Arial" charset="0"/>
            </a:endParaRPr>
          </a:p>
          <a:p>
            <a:pPr marL="0" indent="0" algn="ctr">
              <a:lnSpc>
                <a:spcPct val="87000"/>
              </a:lnSpc>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GB" sz="2900" dirty="0">
              <a:latin typeface="Arial" charset="0"/>
            </a:endParaRPr>
          </a:p>
          <a:p>
            <a:pPr marL="0" indent="0" algn="ctr">
              <a:lnSpc>
                <a:spcPct val="87000"/>
              </a:lnSpc>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GB" sz="2900" dirty="0">
              <a:latin typeface="Arial" charset="0"/>
            </a:endParaRPr>
          </a:p>
          <a:p>
            <a:pPr marL="0" indent="0" algn="ctr">
              <a:lnSpc>
                <a:spcPct val="87000"/>
              </a:lnSpc>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GB" sz="2900" dirty="0">
              <a:latin typeface="Arial" charset="0"/>
            </a:endParaRPr>
          </a:p>
          <a:p>
            <a:pPr marL="0" indent="0">
              <a:lnSpc>
                <a:spcPct val="87000"/>
              </a:lnSpc>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2900" dirty="0">
                <a:latin typeface="Arial" charset="0"/>
              </a:rPr>
              <a:t> Subdivision (</a:t>
            </a:r>
            <a:r>
              <a:rPr lang="en-GB" sz="2900" dirty="0" err="1">
                <a:latin typeface="Arial" charset="0"/>
              </a:rPr>
              <a:t>règle</a:t>
            </a:r>
            <a:r>
              <a:rPr lang="en-GB" sz="2900" dirty="0">
                <a:latin typeface="Arial" charset="0"/>
              </a:rPr>
              <a:t> </a:t>
            </a:r>
            <a:r>
              <a:rPr lang="en-GB" sz="2900" dirty="0" err="1">
                <a:latin typeface="Arial" charset="0"/>
              </a:rPr>
              <a:t>permettant</a:t>
            </a:r>
            <a:r>
              <a:rPr lang="en-GB" sz="2900" dirty="0">
                <a:latin typeface="Arial" charset="0"/>
              </a:rPr>
              <a:t> de </a:t>
            </a:r>
            <a:r>
              <a:rPr lang="en-GB" sz="2900" dirty="0" err="1">
                <a:latin typeface="Arial" charset="0"/>
              </a:rPr>
              <a:t>positionner</a:t>
            </a:r>
            <a:r>
              <a:rPr lang="en-GB" sz="2900" dirty="0">
                <a:latin typeface="Arial" charset="0"/>
              </a:rPr>
              <a:t> les points d'un </a:t>
            </a:r>
            <a:r>
              <a:rPr lang="en-GB" sz="2900" dirty="0" err="1">
                <a:latin typeface="Arial" charset="0"/>
              </a:rPr>
              <a:t>objet</a:t>
            </a:r>
            <a:r>
              <a:rPr lang="en-GB" sz="2900" dirty="0">
                <a:latin typeface="Arial" charset="0"/>
              </a:rPr>
              <a:t> suite à un </a:t>
            </a:r>
            <a:r>
              <a:rPr lang="en-GB" sz="2900" dirty="0" err="1">
                <a:latin typeface="Arial" charset="0"/>
              </a:rPr>
              <a:t>raffinement</a:t>
            </a:r>
            <a:r>
              <a:rPr lang="en-GB" sz="2900" dirty="0">
                <a:latin typeface="Arial" charset="0"/>
              </a:rPr>
              <a:t>)‏</a:t>
            </a:r>
          </a:p>
        </p:txBody>
      </p:sp>
      <p:pic>
        <p:nvPicPr>
          <p:cNvPr id="142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2060848"/>
            <a:ext cx="6157913" cy="1717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2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5400675"/>
            <a:ext cx="6253162" cy="14573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1907638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1"/>
          <p:cNvSpPr>
            <a:spLocks noGrp="1" noChangeArrowheads="1"/>
          </p:cNvSpPr>
          <p:nvPr>
            <p:ph type="title"/>
          </p:nvPr>
        </p:nvSpPr>
        <p:spPr>
          <a:xfrm>
            <a:off x="762000" y="666750"/>
            <a:ext cx="7924800" cy="746125"/>
          </a:xfrm>
          <a:ln/>
        </p:spPr>
        <p:txBody>
          <a:bodyPr lIns="90000" tIns="57888" rIns="90000" bIns="46800" anchor="b"/>
          <a:lstStyle/>
          <a:p>
            <a:pPr hangingPunct="1">
              <a:tabLst>
                <a:tab pos="723900" algn="l"/>
                <a:tab pos="1447800" algn="l"/>
                <a:tab pos="2171700" algn="l"/>
                <a:tab pos="2895600" algn="l"/>
                <a:tab pos="3619500" algn="l"/>
                <a:tab pos="4343400" algn="l"/>
                <a:tab pos="5067300" algn="l"/>
                <a:tab pos="5791200" algn="l"/>
                <a:tab pos="6515100" algn="l"/>
                <a:tab pos="7239000" algn="l"/>
              </a:tabLst>
            </a:pPr>
            <a:r>
              <a:rPr lang="en-GB"/>
              <a:t>Subdivision adaptative</a:t>
            </a:r>
          </a:p>
        </p:txBody>
      </p:sp>
      <p:sp>
        <p:nvSpPr>
          <p:cNvPr id="172034" name="Rectangle 2"/>
          <p:cNvSpPr>
            <a:spLocks noGrp="1" noChangeArrowheads="1"/>
          </p:cNvSpPr>
          <p:nvPr>
            <p:ph idx="1"/>
          </p:nvPr>
        </p:nvSpPr>
        <p:spPr>
          <a:xfrm>
            <a:off x="838200" y="1773238"/>
            <a:ext cx="7693025" cy="4313237"/>
          </a:xfrm>
          <a:ln/>
        </p:spPr>
        <p:txBody>
          <a:bodyPr lIns="90000" tIns="66960" rIns="90000" bIns="46800"/>
          <a:lstStyle/>
          <a:p>
            <a:pPr marL="339725" indent="-339725" hangingPunct="1">
              <a:spcBef>
                <a:spcPts val="650"/>
              </a:spcBef>
              <a:spcAft>
                <a:spcPct val="0"/>
              </a:spcAft>
              <a:tabLst>
                <a:tab pos="723900" algn="l"/>
                <a:tab pos="1447800" algn="l"/>
                <a:tab pos="2171700" algn="l"/>
                <a:tab pos="2895600" algn="l"/>
                <a:tab pos="3619500" algn="l"/>
                <a:tab pos="4343400" algn="l"/>
                <a:tab pos="5067300" algn="l"/>
                <a:tab pos="5791200" algn="l"/>
                <a:tab pos="6515100" algn="l"/>
                <a:tab pos="7239000" algn="l"/>
              </a:tabLst>
            </a:pPr>
            <a:r>
              <a:rPr lang="en-GB"/>
              <a:t>Principe de subdivision adaptive ou non-uniforme :</a:t>
            </a:r>
          </a:p>
          <a:p>
            <a:pPr marL="339725" indent="-339725" hangingPunct="1">
              <a:spcBef>
                <a:spcPts val="650"/>
              </a:spcBef>
              <a:spcAft>
                <a:spcPct val="0"/>
              </a:spcAft>
              <a:tabLst>
                <a:tab pos="723900" algn="l"/>
                <a:tab pos="1447800" algn="l"/>
                <a:tab pos="2171700" algn="l"/>
                <a:tab pos="2895600" algn="l"/>
                <a:tab pos="3619500" algn="l"/>
                <a:tab pos="4343400" algn="l"/>
                <a:tab pos="5067300" algn="l"/>
                <a:tab pos="5791200" algn="l"/>
                <a:tab pos="6515100" algn="l"/>
                <a:tab pos="7239000" algn="l"/>
              </a:tabLst>
            </a:pPr>
            <a:endParaRPr lang="en-GB"/>
          </a:p>
          <a:p>
            <a:pPr marL="339725" indent="-339725" hangingPunct="1">
              <a:spcBef>
                <a:spcPts val="650"/>
              </a:spcBef>
              <a:spcAft>
                <a:spcPct val="0"/>
              </a:spcAft>
              <a:buClr>
                <a:srgbClr val="333399"/>
              </a:buClr>
              <a:buSzPct val="7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Lst>
            </a:pPr>
            <a:r>
              <a:rPr lang="en-GB"/>
              <a:t>Où subdiviser ?</a:t>
            </a:r>
          </a:p>
          <a:p>
            <a:pPr marL="339725" indent="-339725" hangingPunct="1">
              <a:spcBef>
                <a:spcPts val="600"/>
              </a:spcBef>
              <a:spcAft>
                <a:spcPct val="0"/>
              </a:spcAft>
              <a:buClrTx/>
              <a:buSzTx/>
              <a:buFontTx/>
              <a:buNone/>
              <a:tabLst>
                <a:tab pos="723900" algn="l"/>
                <a:tab pos="1447800" algn="l"/>
                <a:tab pos="2171700" algn="l"/>
                <a:tab pos="2895600" algn="l"/>
                <a:tab pos="3619500" algn="l"/>
                <a:tab pos="4343400" algn="l"/>
                <a:tab pos="5067300" algn="l"/>
                <a:tab pos="5791200" algn="l"/>
                <a:tab pos="6515100" algn="l"/>
                <a:tab pos="7239000" algn="l"/>
              </a:tabLst>
            </a:pPr>
            <a:r>
              <a:rPr lang="en-GB" sz="2800"/>
              <a:t>			Critère de subdivision</a:t>
            </a:r>
          </a:p>
          <a:p>
            <a:pPr marL="339725" indent="-339725" hangingPunct="1">
              <a:spcBef>
                <a:spcPts val="600"/>
              </a:spcBef>
              <a:spcAft>
                <a:spcPct val="0"/>
              </a:spcAft>
              <a:buClrTx/>
              <a:buSzTx/>
              <a:buFontTx/>
              <a:buNone/>
              <a:tabLst>
                <a:tab pos="723900" algn="l"/>
                <a:tab pos="1447800" algn="l"/>
                <a:tab pos="2171700" algn="l"/>
                <a:tab pos="2895600" algn="l"/>
                <a:tab pos="3619500" algn="l"/>
                <a:tab pos="4343400" algn="l"/>
                <a:tab pos="5067300" algn="l"/>
                <a:tab pos="5791200" algn="l"/>
                <a:tab pos="6515100" algn="l"/>
                <a:tab pos="7239000" algn="l"/>
              </a:tabLst>
            </a:pPr>
            <a:endParaRPr lang="en-GB" sz="2800"/>
          </a:p>
          <a:p>
            <a:pPr marL="339725" indent="-339725" hangingPunct="1">
              <a:spcBef>
                <a:spcPts val="650"/>
              </a:spcBef>
              <a:spcAft>
                <a:spcPct val="0"/>
              </a:spcAft>
              <a:buClr>
                <a:srgbClr val="333399"/>
              </a:buClr>
              <a:buSzPct val="7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Lst>
            </a:pPr>
            <a:r>
              <a:rPr lang="en-GB"/>
              <a:t>Comment subdiviser ?</a:t>
            </a:r>
          </a:p>
          <a:p>
            <a:pPr marL="339725" indent="-339725" hangingPunct="1">
              <a:spcBef>
                <a:spcPts val="600"/>
              </a:spcBef>
              <a:spcAft>
                <a:spcPct val="0"/>
              </a:spcAft>
              <a:buClrTx/>
              <a:buSzTx/>
              <a:buFontTx/>
              <a:buNone/>
              <a:tabLst>
                <a:tab pos="723900" algn="l"/>
                <a:tab pos="1447800" algn="l"/>
                <a:tab pos="2171700" algn="l"/>
                <a:tab pos="2895600" algn="l"/>
                <a:tab pos="3619500" algn="l"/>
                <a:tab pos="4343400" algn="l"/>
                <a:tab pos="5067300" algn="l"/>
                <a:tab pos="5791200" algn="l"/>
                <a:tab pos="6515100" algn="l"/>
                <a:tab pos="7239000" algn="l"/>
              </a:tabLst>
            </a:pPr>
            <a:r>
              <a:rPr lang="en-GB" sz="2800"/>
              <a:t>			Règles de subdivision </a:t>
            </a:r>
          </a:p>
        </p:txBody>
      </p:sp>
    </p:spTree>
    <p:extLst>
      <p:ext uri="{BB962C8B-B14F-4D97-AF65-F5344CB8AC3E}">
        <p14:creationId xmlns:p14="http://schemas.microsoft.com/office/powerpoint/2010/main" val="64602003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72034">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17203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172034">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1720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1"/>
          <p:cNvSpPr>
            <a:spLocks noGrp="1" noChangeArrowheads="1"/>
          </p:cNvSpPr>
          <p:nvPr>
            <p:ph type="title"/>
          </p:nvPr>
        </p:nvSpPr>
        <p:spPr>
          <a:xfrm>
            <a:off x="762000" y="14288"/>
            <a:ext cx="7924800" cy="1398587"/>
          </a:xfrm>
          <a:ln/>
        </p:spPr>
        <p:txBody>
          <a:bodyPr lIns="90000" tIns="57888" rIns="90000" bIns="46800" anchor="b"/>
          <a:lstStyle/>
          <a:p>
            <a:pPr hangingPunct="1">
              <a:tabLst>
                <a:tab pos="723900" algn="l"/>
                <a:tab pos="1447800" algn="l"/>
                <a:tab pos="2171700" algn="l"/>
                <a:tab pos="2895600" algn="l"/>
                <a:tab pos="3619500" algn="l"/>
                <a:tab pos="4343400" algn="l"/>
                <a:tab pos="5067300" algn="l"/>
                <a:tab pos="5791200" algn="l"/>
                <a:tab pos="6515100" algn="l"/>
                <a:tab pos="7239000" algn="l"/>
              </a:tabLst>
            </a:pPr>
            <a:r>
              <a:rPr lang="en-GB"/>
              <a:t>Problème de la subdivision adaptative</a:t>
            </a:r>
          </a:p>
        </p:txBody>
      </p:sp>
      <p:sp>
        <p:nvSpPr>
          <p:cNvPr id="173058" name="Rectangle 2"/>
          <p:cNvSpPr>
            <a:spLocks noGrp="1" noChangeArrowheads="1"/>
          </p:cNvSpPr>
          <p:nvPr>
            <p:ph idx="1"/>
          </p:nvPr>
        </p:nvSpPr>
        <p:spPr>
          <a:xfrm>
            <a:off x="838200" y="1773238"/>
            <a:ext cx="7693025" cy="4313237"/>
          </a:xfrm>
          <a:ln/>
        </p:spPr>
        <p:txBody>
          <a:bodyPr lIns="90000" tIns="66960" rIns="90000" bIns="46800"/>
          <a:lstStyle/>
          <a:p>
            <a:pPr marL="339725" indent="-339725" hangingPunct="1">
              <a:spcBef>
                <a:spcPts val="650"/>
              </a:spcBef>
              <a:spcAft>
                <a:spcPct val="0"/>
              </a:spcAft>
              <a:tabLst>
                <a:tab pos="723900" algn="l"/>
                <a:tab pos="1447800" algn="l"/>
                <a:tab pos="2171700" algn="l"/>
                <a:tab pos="2895600" algn="l"/>
                <a:tab pos="3619500" algn="l"/>
                <a:tab pos="4343400" algn="l"/>
                <a:tab pos="5067300" algn="l"/>
                <a:tab pos="5791200" algn="l"/>
                <a:tab pos="6515100" algn="l"/>
                <a:tab pos="7239000" algn="l"/>
              </a:tabLst>
            </a:pPr>
            <a:endParaRPr lang="en-GB"/>
          </a:p>
          <a:p>
            <a:pPr marL="339725" indent="-339725" hangingPunct="1">
              <a:spcBef>
                <a:spcPts val="650"/>
              </a:spcBef>
              <a:spcAft>
                <a:spcPct val="0"/>
              </a:spcAft>
              <a:tabLst>
                <a:tab pos="723900" algn="l"/>
                <a:tab pos="1447800" algn="l"/>
                <a:tab pos="2171700" algn="l"/>
                <a:tab pos="2895600" algn="l"/>
                <a:tab pos="3619500" algn="l"/>
                <a:tab pos="4343400" algn="l"/>
                <a:tab pos="5067300" algn="l"/>
                <a:tab pos="5791200" algn="l"/>
                <a:tab pos="6515100" algn="l"/>
                <a:tab pos="7239000" algn="l"/>
              </a:tabLst>
            </a:pPr>
            <a:endParaRPr lang="en-GB"/>
          </a:p>
          <a:p>
            <a:pPr marL="339725" indent="-339725" hangingPunct="1">
              <a:spcBef>
                <a:spcPts val="650"/>
              </a:spcBef>
              <a:spcAft>
                <a:spcPct val="0"/>
              </a:spcAft>
              <a:tabLst>
                <a:tab pos="723900" algn="l"/>
                <a:tab pos="1447800" algn="l"/>
                <a:tab pos="2171700" algn="l"/>
                <a:tab pos="2895600" algn="l"/>
                <a:tab pos="3619500" algn="l"/>
                <a:tab pos="4343400" algn="l"/>
                <a:tab pos="5067300" algn="l"/>
                <a:tab pos="5791200" algn="l"/>
                <a:tab pos="6515100" algn="l"/>
                <a:tab pos="7239000" algn="l"/>
              </a:tabLst>
            </a:pPr>
            <a:endParaRPr lang="en-GB"/>
          </a:p>
          <a:p>
            <a:pPr marL="339725" indent="-339725" hangingPunct="1">
              <a:spcBef>
                <a:spcPts val="650"/>
              </a:spcBef>
              <a:spcAft>
                <a:spcPct val="0"/>
              </a:spcAft>
              <a:tabLst>
                <a:tab pos="723900" algn="l"/>
                <a:tab pos="1447800" algn="l"/>
                <a:tab pos="2171700" algn="l"/>
                <a:tab pos="2895600" algn="l"/>
                <a:tab pos="3619500" algn="l"/>
                <a:tab pos="4343400" algn="l"/>
                <a:tab pos="5067300" algn="l"/>
                <a:tab pos="5791200" algn="l"/>
                <a:tab pos="6515100" algn="l"/>
                <a:tab pos="7239000" algn="l"/>
              </a:tabLst>
            </a:pPr>
            <a:endParaRPr lang="en-GB"/>
          </a:p>
          <a:p>
            <a:pPr marL="339725" indent="-339725" hangingPunct="1">
              <a:spcBef>
                <a:spcPts val="650"/>
              </a:spcBef>
              <a:spcAft>
                <a:spcPct val="0"/>
              </a:spcAft>
              <a:tabLst>
                <a:tab pos="723900" algn="l"/>
                <a:tab pos="1447800" algn="l"/>
                <a:tab pos="2171700" algn="l"/>
                <a:tab pos="2895600" algn="l"/>
                <a:tab pos="3619500" algn="l"/>
                <a:tab pos="4343400" algn="l"/>
                <a:tab pos="5067300" algn="l"/>
                <a:tab pos="5791200" algn="l"/>
                <a:tab pos="6515100" algn="l"/>
                <a:tab pos="7239000" algn="l"/>
              </a:tabLst>
            </a:pPr>
            <a:endParaRPr lang="en-GB"/>
          </a:p>
          <a:p>
            <a:pPr marL="339725" indent="-339725" hangingPunct="1">
              <a:spcBef>
                <a:spcPts val="650"/>
              </a:spcBef>
              <a:spcAft>
                <a:spcPct val="0"/>
              </a:spcAft>
              <a:buClr>
                <a:srgbClr val="333399"/>
              </a:buClr>
              <a:buSzPct val="7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Lst>
            </a:pPr>
            <a:r>
              <a:rPr lang="en-GB"/>
              <a:t>Éviter les trous</a:t>
            </a:r>
          </a:p>
          <a:p>
            <a:pPr marL="339725" indent="-339725" hangingPunct="1">
              <a:spcBef>
                <a:spcPts val="650"/>
              </a:spcBef>
              <a:spcAft>
                <a:spcPct val="0"/>
              </a:spcAft>
              <a:buClr>
                <a:srgbClr val="333399"/>
              </a:buClr>
              <a:buSzPct val="7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Lst>
            </a:pPr>
            <a:r>
              <a:rPr lang="en-GB"/>
              <a:t>Générer un "petit" nombre de faces</a:t>
            </a:r>
          </a:p>
          <a:p>
            <a:pPr marL="339725" indent="-339725" hangingPunct="1">
              <a:spcBef>
                <a:spcPts val="650"/>
              </a:spcBef>
              <a:spcAft>
                <a:spcPct val="0"/>
              </a:spcAft>
              <a:buClr>
                <a:srgbClr val="333399"/>
              </a:buClr>
              <a:buSzPct val="7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Lst>
            </a:pPr>
            <a:r>
              <a:rPr lang="en-GB"/>
              <a:t>Obtenir un maillage progressif</a:t>
            </a:r>
          </a:p>
        </p:txBody>
      </p:sp>
      <p:sp>
        <p:nvSpPr>
          <p:cNvPr id="173059" name="Rectangle 3"/>
          <p:cNvSpPr>
            <a:spLocks noChangeArrowheads="1"/>
          </p:cNvSpPr>
          <p:nvPr/>
        </p:nvSpPr>
        <p:spPr bwMode="auto">
          <a:xfrm>
            <a:off x="0" y="2830513"/>
            <a:ext cx="9144000" cy="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nvGrpSpPr>
          <p:cNvPr id="173060" name="Group 4"/>
          <p:cNvGrpSpPr>
            <a:grpSpLocks/>
          </p:cNvGrpSpPr>
          <p:nvPr/>
        </p:nvGrpSpPr>
        <p:grpSpPr bwMode="auto">
          <a:xfrm>
            <a:off x="1733550" y="2136775"/>
            <a:ext cx="3162300" cy="1581150"/>
            <a:chOff x="1092" y="1346"/>
            <a:chExt cx="1992" cy="996"/>
          </a:xfrm>
        </p:grpSpPr>
        <p:sp>
          <p:nvSpPr>
            <p:cNvPr id="173061" name="Freeform 5"/>
            <p:cNvSpPr>
              <a:spLocks noChangeArrowheads="1"/>
            </p:cNvSpPr>
            <p:nvPr/>
          </p:nvSpPr>
          <p:spPr bwMode="auto">
            <a:xfrm>
              <a:off x="1092" y="1346"/>
              <a:ext cx="1992" cy="994"/>
            </a:xfrm>
            <a:custGeom>
              <a:avLst/>
              <a:gdLst>
                <a:gd name="T0" fmla="*/ 0 w 2100"/>
                <a:gd name="T1" fmla="*/ 900 h 1050"/>
                <a:gd name="T2" fmla="*/ 840 w 2100"/>
                <a:gd name="T3" fmla="*/ 0 h 1050"/>
                <a:gd name="T4" fmla="*/ 1020 w 2100"/>
                <a:gd name="T5" fmla="*/ 1050 h 1050"/>
                <a:gd name="T6" fmla="*/ 2100 w 2100"/>
                <a:gd name="T7" fmla="*/ 285 h 1050"/>
                <a:gd name="T8" fmla="*/ 840 w 2100"/>
                <a:gd name="T9" fmla="*/ 0 h 1050"/>
              </a:gdLst>
              <a:ahLst/>
              <a:cxnLst>
                <a:cxn ang="0">
                  <a:pos x="T0" y="T1"/>
                </a:cxn>
                <a:cxn ang="0">
                  <a:pos x="T2" y="T3"/>
                </a:cxn>
                <a:cxn ang="0">
                  <a:pos x="T4" y="T5"/>
                </a:cxn>
                <a:cxn ang="0">
                  <a:pos x="T6" y="T7"/>
                </a:cxn>
                <a:cxn ang="0">
                  <a:pos x="T8" y="T9"/>
                </a:cxn>
              </a:cxnLst>
              <a:rect l="0" t="0" r="r" b="b"/>
              <a:pathLst>
                <a:path w="2100" h="1050">
                  <a:moveTo>
                    <a:pt x="0" y="900"/>
                  </a:moveTo>
                  <a:lnTo>
                    <a:pt x="840" y="0"/>
                  </a:lnTo>
                  <a:lnTo>
                    <a:pt x="1020" y="1050"/>
                  </a:lnTo>
                  <a:lnTo>
                    <a:pt x="2100" y="285"/>
                  </a:lnTo>
                  <a:lnTo>
                    <a:pt x="840" y="0"/>
                  </a:lnTo>
                </a:path>
              </a:pathLst>
            </a:custGeom>
            <a:noFill/>
            <a:ln w="381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73062" name="Line 6"/>
            <p:cNvSpPr>
              <a:spLocks noChangeShapeType="1"/>
            </p:cNvSpPr>
            <p:nvPr/>
          </p:nvSpPr>
          <p:spPr bwMode="auto">
            <a:xfrm>
              <a:off x="1092" y="2187"/>
              <a:ext cx="962" cy="155"/>
            </a:xfrm>
            <a:prstGeom prst="line">
              <a:avLst/>
            </a:prstGeom>
            <a:noFill/>
            <a:ln w="381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sp>
        <p:nvSpPr>
          <p:cNvPr id="173063" name="Rectangle 7"/>
          <p:cNvSpPr>
            <a:spLocks noChangeArrowheads="1"/>
          </p:cNvSpPr>
          <p:nvPr/>
        </p:nvSpPr>
        <p:spPr bwMode="auto">
          <a:xfrm>
            <a:off x="3640138" y="2603500"/>
            <a:ext cx="1095375" cy="261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3730" rIns="90000" bIns="46800" anchor="ctr">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1450" algn="l"/>
                <a:tab pos="10780713" algn="l"/>
              </a:tabLst>
            </a:pPr>
            <a:r>
              <a:rPr lang="en-GB" sz="1100">
                <a:solidFill>
                  <a:srgbClr val="003366"/>
                </a:solidFill>
                <a:cs typeface="Times New Roman" pitchFamily="16" charset="0"/>
              </a:rPr>
              <a:t>	</a:t>
            </a:r>
          </a:p>
        </p:txBody>
      </p:sp>
      <p:sp>
        <p:nvSpPr>
          <p:cNvPr id="173064" name="Freeform 8"/>
          <p:cNvSpPr>
            <a:spLocks noChangeArrowheads="1"/>
          </p:cNvSpPr>
          <p:nvPr/>
        </p:nvSpPr>
        <p:spPr bwMode="auto">
          <a:xfrm>
            <a:off x="6138863" y="2219325"/>
            <a:ext cx="474662" cy="1543050"/>
          </a:xfrm>
          <a:custGeom>
            <a:avLst/>
            <a:gdLst>
              <a:gd name="T0" fmla="*/ 0 w 312"/>
              <a:gd name="T1" fmla="*/ 0 h 1014"/>
              <a:gd name="T2" fmla="*/ 186 w 312"/>
              <a:gd name="T3" fmla="*/ 1014 h 1014"/>
              <a:gd name="T4" fmla="*/ 312 w 312"/>
              <a:gd name="T5" fmla="*/ 450 h 1014"/>
              <a:gd name="T6" fmla="*/ 0 w 312"/>
              <a:gd name="T7" fmla="*/ 0 h 1014"/>
            </a:gdLst>
            <a:ahLst/>
            <a:cxnLst>
              <a:cxn ang="0">
                <a:pos x="T0" y="T1"/>
              </a:cxn>
              <a:cxn ang="0">
                <a:pos x="T2" y="T3"/>
              </a:cxn>
              <a:cxn ang="0">
                <a:pos x="T4" y="T5"/>
              </a:cxn>
              <a:cxn ang="0">
                <a:pos x="T6" y="T7"/>
              </a:cxn>
            </a:cxnLst>
            <a:rect l="0" t="0" r="r" b="b"/>
            <a:pathLst>
              <a:path w="312" h="1014">
                <a:moveTo>
                  <a:pt x="0" y="0"/>
                </a:moveTo>
                <a:lnTo>
                  <a:pt x="186" y="1014"/>
                </a:lnTo>
                <a:lnTo>
                  <a:pt x="312" y="450"/>
                </a:lnTo>
                <a:lnTo>
                  <a:pt x="0" y="0"/>
                </a:lnTo>
                <a:close/>
              </a:path>
            </a:pathLst>
          </a:custGeom>
          <a:solidFill>
            <a:srgbClr val="FF00FF"/>
          </a:solidFill>
          <a:ln w="381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nvGrpSpPr>
          <p:cNvPr id="173065" name="Group 9"/>
          <p:cNvGrpSpPr>
            <a:grpSpLocks/>
          </p:cNvGrpSpPr>
          <p:nvPr/>
        </p:nvGrpSpPr>
        <p:grpSpPr bwMode="auto">
          <a:xfrm>
            <a:off x="4897438" y="2200275"/>
            <a:ext cx="2841625" cy="1587500"/>
            <a:chOff x="3085" y="1386"/>
            <a:chExt cx="1790" cy="1000"/>
          </a:xfrm>
        </p:grpSpPr>
        <p:sp>
          <p:nvSpPr>
            <p:cNvPr id="173066" name="Freeform 10"/>
            <p:cNvSpPr>
              <a:spLocks noChangeArrowheads="1"/>
            </p:cNvSpPr>
            <p:nvPr/>
          </p:nvSpPr>
          <p:spPr bwMode="auto">
            <a:xfrm>
              <a:off x="3085" y="1386"/>
              <a:ext cx="959" cy="1000"/>
            </a:xfrm>
            <a:custGeom>
              <a:avLst/>
              <a:gdLst>
                <a:gd name="T0" fmla="*/ 0 w 1002"/>
                <a:gd name="T1" fmla="*/ 876 h 1044"/>
                <a:gd name="T2" fmla="*/ 822 w 1002"/>
                <a:gd name="T3" fmla="*/ 0 h 1044"/>
                <a:gd name="T4" fmla="*/ 1002 w 1002"/>
                <a:gd name="T5" fmla="*/ 1044 h 1044"/>
                <a:gd name="T6" fmla="*/ 0 w 1002"/>
                <a:gd name="T7" fmla="*/ 876 h 1044"/>
              </a:gdLst>
              <a:ahLst/>
              <a:cxnLst>
                <a:cxn ang="0">
                  <a:pos x="T0" y="T1"/>
                </a:cxn>
                <a:cxn ang="0">
                  <a:pos x="T2" y="T3"/>
                </a:cxn>
                <a:cxn ang="0">
                  <a:pos x="T4" y="T5"/>
                </a:cxn>
                <a:cxn ang="0">
                  <a:pos x="T6" y="T7"/>
                </a:cxn>
              </a:cxnLst>
              <a:rect l="0" t="0" r="r" b="b"/>
              <a:pathLst>
                <a:path w="1002" h="1044">
                  <a:moveTo>
                    <a:pt x="0" y="876"/>
                  </a:moveTo>
                  <a:lnTo>
                    <a:pt x="822" y="0"/>
                  </a:lnTo>
                  <a:lnTo>
                    <a:pt x="1002" y="1044"/>
                  </a:lnTo>
                  <a:lnTo>
                    <a:pt x="0" y="876"/>
                  </a:lnTo>
                  <a:close/>
                </a:path>
              </a:pathLst>
            </a:custGeom>
            <a:noFill/>
            <a:ln w="381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73067" name="Freeform 11"/>
            <p:cNvSpPr>
              <a:spLocks noChangeArrowheads="1"/>
            </p:cNvSpPr>
            <p:nvPr/>
          </p:nvSpPr>
          <p:spPr bwMode="auto">
            <a:xfrm>
              <a:off x="3873" y="1392"/>
              <a:ext cx="1002" cy="994"/>
            </a:xfrm>
            <a:custGeom>
              <a:avLst/>
              <a:gdLst>
                <a:gd name="T0" fmla="*/ 0 w 1047"/>
                <a:gd name="T1" fmla="*/ 0 h 1038"/>
                <a:gd name="T2" fmla="*/ 318 w 1047"/>
                <a:gd name="T3" fmla="*/ 462 h 1038"/>
                <a:gd name="T4" fmla="*/ 180 w 1047"/>
                <a:gd name="T5" fmla="*/ 1038 h 1038"/>
                <a:gd name="T6" fmla="*/ 852 w 1047"/>
                <a:gd name="T7" fmla="*/ 642 h 1038"/>
                <a:gd name="T8" fmla="*/ 1047 w 1047"/>
                <a:gd name="T9" fmla="*/ 192 h 1038"/>
                <a:gd name="T10" fmla="*/ 600 w 1047"/>
                <a:gd name="T11" fmla="*/ 12 h 1038"/>
                <a:gd name="T12" fmla="*/ 0 w 1047"/>
                <a:gd name="T13" fmla="*/ 0 h 1038"/>
              </a:gdLst>
              <a:ahLst/>
              <a:cxnLst>
                <a:cxn ang="0">
                  <a:pos x="T0" y="T1"/>
                </a:cxn>
                <a:cxn ang="0">
                  <a:pos x="T2" y="T3"/>
                </a:cxn>
                <a:cxn ang="0">
                  <a:pos x="T4" y="T5"/>
                </a:cxn>
                <a:cxn ang="0">
                  <a:pos x="T6" y="T7"/>
                </a:cxn>
                <a:cxn ang="0">
                  <a:pos x="T8" y="T9"/>
                </a:cxn>
                <a:cxn ang="0">
                  <a:pos x="T10" y="T11"/>
                </a:cxn>
                <a:cxn ang="0">
                  <a:pos x="T12" y="T13"/>
                </a:cxn>
              </a:cxnLst>
              <a:rect l="0" t="0" r="r" b="b"/>
              <a:pathLst>
                <a:path w="1047" h="1038">
                  <a:moveTo>
                    <a:pt x="0" y="0"/>
                  </a:moveTo>
                  <a:lnTo>
                    <a:pt x="318" y="462"/>
                  </a:lnTo>
                  <a:lnTo>
                    <a:pt x="180" y="1038"/>
                  </a:lnTo>
                  <a:lnTo>
                    <a:pt x="852" y="642"/>
                  </a:lnTo>
                  <a:lnTo>
                    <a:pt x="1047" y="192"/>
                  </a:lnTo>
                  <a:lnTo>
                    <a:pt x="600" y="12"/>
                  </a:lnTo>
                  <a:lnTo>
                    <a:pt x="0" y="0"/>
                  </a:lnTo>
                  <a:close/>
                </a:path>
              </a:pathLst>
            </a:custGeom>
            <a:noFill/>
            <a:ln w="381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73068" name="Freeform 12"/>
            <p:cNvSpPr>
              <a:spLocks noChangeArrowheads="1"/>
            </p:cNvSpPr>
            <p:nvPr/>
          </p:nvSpPr>
          <p:spPr bwMode="auto">
            <a:xfrm>
              <a:off x="4172" y="1398"/>
              <a:ext cx="510" cy="603"/>
            </a:xfrm>
            <a:custGeom>
              <a:avLst/>
              <a:gdLst>
                <a:gd name="T0" fmla="*/ 270 w 534"/>
                <a:gd name="T1" fmla="*/ 0 h 630"/>
                <a:gd name="T2" fmla="*/ 0 w 534"/>
                <a:gd name="T3" fmla="*/ 456 h 630"/>
                <a:gd name="T4" fmla="*/ 534 w 534"/>
                <a:gd name="T5" fmla="*/ 630 h 630"/>
                <a:gd name="T6" fmla="*/ 270 w 534"/>
                <a:gd name="T7" fmla="*/ 0 h 630"/>
              </a:gdLst>
              <a:ahLst/>
              <a:cxnLst>
                <a:cxn ang="0">
                  <a:pos x="T0" y="T1"/>
                </a:cxn>
                <a:cxn ang="0">
                  <a:pos x="T2" y="T3"/>
                </a:cxn>
                <a:cxn ang="0">
                  <a:pos x="T4" y="T5"/>
                </a:cxn>
                <a:cxn ang="0">
                  <a:pos x="T6" y="T7"/>
                </a:cxn>
              </a:cxnLst>
              <a:rect l="0" t="0" r="r" b="b"/>
              <a:pathLst>
                <a:path w="534" h="630">
                  <a:moveTo>
                    <a:pt x="270" y="0"/>
                  </a:moveTo>
                  <a:lnTo>
                    <a:pt x="0" y="456"/>
                  </a:lnTo>
                  <a:lnTo>
                    <a:pt x="534" y="630"/>
                  </a:lnTo>
                  <a:lnTo>
                    <a:pt x="270" y="0"/>
                  </a:lnTo>
                  <a:close/>
                </a:path>
              </a:pathLst>
            </a:custGeom>
            <a:noFill/>
            <a:ln w="381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sp>
        <p:nvSpPr>
          <p:cNvPr id="173069" name="Rectangle 13"/>
          <p:cNvSpPr>
            <a:spLocks noChangeArrowheads="1"/>
          </p:cNvSpPr>
          <p:nvPr/>
        </p:nvSpPr>
        <p:spPr bwMode="auto">
          <a:xfrm>
            <a:off x="0" y="4025900"/>
            <a:ext cx="9144000" cy="1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extLst>
      <p:ext uri="{BB962C8B-B14F-4D97-AF65-F5344CB8AC3E}">
        <p14:creationId xmlns:p14="http://schemas.microsoft.com/office/powerpoint/2010/main" val="284491947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730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1730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grpId="0" nodeType="clickEffect">
                                  <p:stCondLst>
                                    <p:cond delay="0"/>
                                  </p:stCondLst>
                                  <p:childTnLst>
                                    <p:set>
                                      <p:cBhvr additive="repl">
                                        <p:cTn id="14" dur="1" fill="hold">
                                          <p:stCondLst>
                                            <p:cond delay="0"/>
                                          </p:stCondLst>
                                        </p:cTn>
                                        <p:tgtEl>
                                          <p:spTgt spid="17306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173058">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fill="hold" nodeType="clickEffect">
                                  <p:stCondLst>
                                    <p:cond delay="0"/>
                                  </p:stCondLst>
                                  <p:childTnLst>
                                    <p:set>
                                      <p:cBhvr additive="repl">
                                        <p:cTn id="22" dur="1" fill="hold">
                                          <p:stCondLst>
                                            <p:cond delay="0"/>
                                          </p:stCondLst>
                                        </p:cTn>
                                        <p:tgtEl>
                                          <p:spTgt spid="173058">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fill="hold" nodeType="clickEffect">
                                  <p:stCondLst>
                                    <p:cond delay="0"/>
                                  </p:stCondLst>
                                  <p:childTnLst>
                                    <p:set>
                                      <p:cBhvr additive="repl">
                                        <p:cTn id="26" dur="1" fill="hold">
                                          <p:stCondLst>
                                            <p:cond delay="0"/>
                                          </p:stCondLst>
                                        </p:cTn>
                                        <p:tgtEl>
                                          <p:spTgt spid="1730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1"/>
          <p:cNvSpPr>
            <a:spLocks noGrp="1" noChangeArrowheads="1"/>
          </p:cNvSpPr>
          <p:nvPr>
            <p:ph type="title"/>
          </p:nvPr>
        </p:nvSpPr>
        <p:spPr>
          <a:xfrm>
            <a:off x="762000" y="666750"/>
            <a:ext cx="7924800" cy="746125"/>
          </a:xfrm>
          <a:ln/>
        </p:spPr>
        <p:txBody>
          <a:bodyPr lIns="90000" tIns="57888" rIns="90000" bIns="46800" anchor="b"/>
          <a:lstStyle/>
          <a:p>
            <a:pPr hangingPunct="1">
              <a:tabLst>
                <a:tab pos="723900" algn="l"/>
                <a:tab pos="1447800" algn="l"/>
                <a:tab pos="2171700" algn="l"/>
                <a:tab pos="2895600" algn="l"/>
                <a:tab pos="3619500" algn="l"/>
                <a:tab pos="4343400" algn="l"/>
                <a:tab pos="5067300" algn="l"/>
                <a:tab pos="5791200" algn="l"/>
                <a:tab pos="6515100" algn="l"/>
                <a:tab pos="7239000" algn="l"/>
              </a:tabLst>
            </a:pPr>
            <a:r>
              <a:rPr lang="en-GB"/>
              <a:t>Subdivision Adaptive</a:t>
            </a:r>
          </a:p>
        </p:txBody>
      </p:sp>
      <p:sp>
        <p:nvSpPr>
          <p:cNvPr id="174082" name="Rectangle 2"/>
          <p:cNvSpPr>
            <a:spLocks noGrp="1" noChangeArrowheads="1"/>
          </p:cNvSpPr>
          <p:nvPr>
            <p:ph idx="1"/>
          </p:nvPr>
        </p:nvSpPr>
        <p:spPr>
          <a:xfrm>
            <a:off x="107504" y="1484784"/>
            <a:ext cx="8423721" cy="4601691"/>
          </a:xfrm>
          <a:ln/>
        </p:spPr>
        <p:txBody>
          <a:bodyPr lIns="90000" tIns="66960" rIns="90000" bIns="46800"/>
          <a:lstStyle/>
          <a:p>
            <a:pPr marL="339725" indent="-339725" hangingPunct="1">
              <a:spcBef>
                <a:spcPts val="650"/>
              </a:spcBef>
              <a:spcAft>
                <a:spcPct val="0"/>
              </a:spcAft>
              <a:buClr>
                <a:srgbClr val="333399"/>
              </a:buClr>
              <a:buSzPct val="7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Lst>
            </a:pPr>
            <a:r>
              <a:rPr lang="en-GB" dirty="0" err="1"/>
              <a:t>Utiliser</a:t>
            </a:r>
            <a:r>
              <a:rPr lang="en-GB" dirty="0"/>
              <a:t> des </a:t>
            </a:r>
            <a:r>
              <a:rPr lang="en-GB" dirty="0" err="1"/>
              <a:t>règles</a:t>
            </a:r>
            <a:r>
              <a:rPr lang="en-GB" dirty="0"/>
              <a:t> pour </a:t>
            </a:r>
            <a:r>
              <a:rPr lang="en-GB" dirty="0" err="1"/>
              <a:t>subdiviser</a:t>
            </a:r>
            <a:r>
              <a:rPr lang="en-GB" dirty="0"/>
              <a:t> </a:t>
            </a:r>
            <a:r>
              <a:rPr lang="en-GB" dirty="0" err="1"/>
              <a:t>seulement</a:t>
            </a:r>
            <a:r>
              <a:rPr lang="en-GB" dirty="0"/>
              <a:t> </a:t>
            </a:r>
            <a:r>
              <a:rPr lang="en-GB" dirty="0" err="1"/>
              <a:t>certaines</a:t>
            </a:r>
            <a:r>
              <a:rPr lang="en-GB" dirty="0"/>
              <a:t> zones en </a:t>
            </a:r>
            <a:r>
              <a:rPr lang="en-GB" dirty="0" err="1"/>
              <a:t>fonction</a:t>
            </a:r>
            <a:r>
              <a:rPr lang="en-GB" dirty="0"/>
              <a:t> de </a:t>
            </a:r>
            <a:r>
              <a:rPr lang="en-GB" dirty="0" err="1"/>
              <a:t>critères</a:t>
            </a:r>
            <a:endParaRPr lang="en-GB" dirty="0"/>
          </a:p>
          <a:p>
            <a:pPr marL="339725" indent="-339725" hangingPunct="1">
              <a:spcBef>
                <a:spcPts val="650"/>
              </a:spcBef>
              <a:spcAft>
                <a:spcPct val="0"/>
              </a:spcAft>
              <a:buClr>
                <a:srgbClr val="333399"/>
              </a:buClr>
              <a:buSzPct val="7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Lst>
            </a:pPr>
            <a:r>
              <a:rPr lang="en-GB" dirty="0" err="1"/>
              <a:t>Résultats</a:t>
            </a:r>
            <a:endParaRPr lang="en-GB" dirty="0"/>
          </a:p>
        </p:txBody>
      </p:sp>
      <p:pic>
        <p:nvPicPr>
          <p:cNvPr id="174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05169"/>
            <a:ext cx="4068961" cy="161609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0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016" y="3005169"/>
            <a:ext cx="4068960" cy="161609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08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403" y="4595227"/>
            <a:ext cx="4068961" cy="161609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08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6789" y="4532806"/>
            <a:ext cx="4068960" cy="161609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4087" name="Text Box 7"/>
          <p:cNvSpPr txBox="1">
            <a:spLocks noChangeArrowheads="1"/>
          </p:cNvSpPr>
          <p:nvPr/>
        </p:nvSpPr>
        <p:spPr bwMode="auto">
          <a:xfrm>
            <a:off x="2962420" y="2803958"/>
            <a:ext cx="1318944" cy="363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5814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pPr algn="ctr">
              <a:spcBef>
                <a:spcPts val="1125"/>
              </a:spcBef>
            </a:pPr>
            <a:r>
              <a:rPr lang="en-GB" sz="1800">
                <a:solidFill>
                  <a:srgbClr val="333399"/>
                </a:solidFill>
              </a:rPr>
              <a:t>468 faces</a:t>
            </a:r>
          </a:p>
        </p:txBody>
      </p:sp>
      <p:sp>
        <p:nvSpPr>
          <p:cNvPr id="174088" name="Text Box 8"/>
          <p:cNvSpPr txBox="1">
            <a:spLocks noChangeArrowheads="1"/>
          </p:cNvSpPr>
          <p:nvPr/>
        </p:nvSpPr>
        <p:spPr bwMode="auto">
          <a:xfrm>
            <a:off x="7332460" y="2764283"/>
            <a:ext cx="1424066" cy="621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5814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pPr algn="ctr">
              <a:spcBef>
                <a:spcPts val="1125"/>
              </a:spcBef>
            </a:pPr>
            <a:r>
              <a:rPr lang="en-GB" sz="1800">
                <a:solidFill>
                  <a:srgbClr val="333399"/>
                </a:solidFill>
              </a:rPr>
              <a:t>1692 faces (1872)‏</a:t>
            </a:r>
          </a:p>
        </p:txBody>
      </p:sp>
      <p:sp>
        <p:nvSpPr>
          <p:cNvPr id="174089" name="Text Box 9"/>
          <p:cNvSpPr txBox="1">
            <a:spLocks noChangeArrowheads="1"/>
          </p:cNvSpPr>
          <p:nvPr/>
        </p:nvSpPr>
        <p:spPr bwMode="auto">
          <a:xfrm>
            <a:off x="2637244" y="6137531"/>
            <a:ext cx="1424066" cy="621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5814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pPr algn="ctr">
              <a:spcBef>
                <a:spcPts val="1125"/>
              </a:spcBef>
            </a:pPr>
            <a:r>
              <a:rPr lang="en-GB" sz="1800" dirty="0">
                <a:solidFill>
                  <a:srgbClr val="333399"/>
                </a:solidFill>
              </a:rPr>
              <a:t>5022 faces (7488)‏</a:t>
            </a:r>
          </a:p>
        </p:txBody>
      </p:sp>
      <p:sp>
        <p:nvSpPr>
          <p:cNvPr id="174090" name="Text Box 10"/>
          <p:cNvSpPr txBox="1">
            <a:spLocks noChangeArrowheads="1"/>
          </p:cNvSpPr>
          <p:nvPr/>
        </p:nvSpPr>
        <p:spPr bwMode="auto">
          <a:xfrm>
            <a:off x="7262734" y="6091044"/>
            <a:ext cx="1424066" cy="621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5814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pPr algn="ctr">
              <a:spcBef>
                <a:spcPts val="1125"/>
              </a:spcBef>
            </a:pPr>
            <a:r>
              <a:rPr lang="en-GB" sz="1800" dirty="0">
                <a:solidFill>
                  <a:srgbClr val="333399"/>
                </a:solidFill>
              </a:rPr>
              <a:t>5133 faces (29952)‏</a:t>
            </a:r>
          </a:p>
        </p:txBody>
      </p:sp>
      <p:sp>
        <p:nvSpPr>
          <p:cNvPr id="174091" name="Text Box 11"/>
          <p:cNvSpPr txBox="1">
            <a:spLocks noChangeArrowheads="1"/>
          </p:cNvSpPr>
          <p:nvPr/>
        </p:nvSpPr>
        <p:spPr bwMode="auto">
          <a:xfrm>
            <a:off x="4568162" y="6357498"/>
            <a:ext cx="1536197" cy="358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012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r>
              <a:rPr lang="fr-FR" dirty="0"/>
              <a:t>S. </a:t>
            </a:r>
            <a:r>
              <a:rPr lang="fr-FR" dirty="0" err="1"/>
              <a:t>Lanquetin</a:t>
            </a:r>
            <a:endParaRPr lang="fr-FR" dirty="0"/>
          </a:p>
        </p:txBody>
      </p:sp>
    </p:spTree>
    <p:extLst>
      <p:ext uri="{BB962C8B-B14F-4D97-AF65-F5344CB8AC3E}">
        <p14:creationId xmlns:p14="http://schemas.microsoft.com/office/powerpoint/2010/main" val="396222528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1"/>
          <p:cNvSpPr>
            <a:spLocks noGrp="1" noChangeArrowheads="1"/>
          </p:cNvSpPr>
          <p:nvPr>
            <p:ph type="title"/>
          </p:nvPr>
        </p:nvSpPr>
        <p:spPr>
          <a:xfrm>
            <a:off x="0" y="11113"/>
            <a:ext cx="9144000" cy="706437"/>
          </a:xfrm>
          <a:ln/>
        </p:spPr>
        <p:txBody>
          <a:bodyPr tIns="11088"/>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fr-FR"/>
              <a:t>Exemple de subdivision</a:t>
            </a:r>
          </a:p>
        </p:txBody>
      </p:sp>
      <p:pic>
        <p:nvPicPr>
          <p:cNvPr id="143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620688"/>
            <a:ext cx="3672408" cy="33413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 name="Picture 3">
            <a:extLst>
              <a:ext uri="{FF2B5EF4-FFF2-40B4-BE49-F238E27FC236}">
                <a16:creationId xmlns:a16="http://schemas.microsoft.com/office/drawing/2014/main" id="{1A8062C4-8877-F94B-1149-F8800F29A2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097" y="548680"/>
            <a:ext cx="3672408" cy="33413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 name="Picture 2">
            <a:extLst>
              <a:ext uri="{FF2B5EF4-FFF2-40B4-BE49-F238E27FC236}">
                <a16:creationId xmlns:a16="http://schemas.microsoft.com/office/drawing/2014/main" id="{C893793C-210A-2476-B4F1-635A17F825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652" y="4015511"/>
            <a:ext cx="3701486" cy="345013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3">
            <a:extLst>
              <a:ext uri="{FF2B5EF4-FFF2-40B4-BE49-F238E27FC236}">
                <a16:creationId xmlns:a16="http://schemas.microsoft.com/office/drawing/2014/main" id="{D064B3CE-EF54-FF4D-24F2-08C7C5A8C3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2245" y="4005064"/>
            <a:ext cx="3633409" cy="330583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85661344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Freeform 1"/>
          <p:cNvSpPr>
            <a:spLocks noChangeArrowheads="1"/>
          </p:cNvSpPr>
          <p:nvPr/>
        </p:nvSpPr>
        <p:spPr bwMode="auto">
          <a:xfrm>
            <a:off x="5370513" y="3822700"/>
            <a:ext cx="3344862" cy="922338"/>
          </a:xfrm>
          <a:custGeom>
            <a:avLst/>
            <a:gdLst>
              <a:gd name="T0" fmla="*/ 0 w 2107"/>
              <a:gd name="T1" fmla="*/ 557 h 581"/>
              <a:gd name="T2" fmla="*/ 68 w 2107"/>
              <a:gd name="T3" fmla="*/ 455 h 581"/>
              <a:gd name="T4" fmla="*/ 150 w 2107"/>
              <a:gd name="T5" fmla="*/ 347 h 581"/>
              <a:gd name="T6" fmla="*/ 234 w 2107"/>
              <a:gd name="T7" fmla="*/ 267 h 581"/>
              <a:gd name="T8" fmla="*/ 338 w 2107"/>
              <a:gd name="T9" fmla="*/ 185 h 581"/>
              <a:gd name="T10" fmla="*/ 446 w 2107"/>
              <a:gd name="T11" fmla="*/ 121 h 581"/>
              <a:gd name="T12" fmla="*/ 578 w 2107"/>
              <a:gd name="T13" fmla="*/ 69 h 581"/>
              <a:gd name="T14" fmla="*/ 762 w 2107"/>
              <a:gd name="T15" fmla="*/ 23 h 581"/>
              <a:gd name="T16" fmla="*/ 916 w 2107"/>
              <a:gd name="T17" fmla="*/ 7 h 581"/>
              <a:gd name="T18" fmla="*/ 1094 w 2107"/>
              <a:gd name="T19" fmla="*/ 7 h 581"/>
              <a:gd name="T20" fmla="*/ 1372 w 2107"/>
              <a:gd name="T21" fmla="*/ 49 h 581"/>
              <a:gd name="T22" fmla="*/ 1564 w 2107"/>
              <a:gd name="T23" fmla="*/ 125 h 581"/>
              <a:gd name="T24" fmla="*/ 1738 w 2107"/>
              <a:gd name="T25" fmla="*/ 221 h 581"/>
              <a:gd name="T26" fmla="*/ 1914 w 2107"/>
              <a:gd name="T27" fmla="*/ 363 h 581"/>
              <a:gd name="T28" fmla="*/ 2009 w 2107"/>
              <a:gd name="T29" fmla="*/ 461 h 581"/>
              <a:gd name="T30" fmla="*/ 2107 w 2107"/>
              <a:gd name="T31" fmla="*/ 581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7" h="581">
                <a:moveTo>
                  <a:pt x="0" y="557"/>
                </a:moveTo>
                <a:cubicBezTo>
                  <a:pt x="11" y="540"/>
                  <a:pt x="43" y="490"/>
                  <a:pt x="68" y="455"/>
                </a:cubicBezTo>
                <a:cubicBezTo>
                  <a:pt x="93" y="420"/>
                  <a:pt x="122" y="378"/>
                  <a:pt x="150" y="347"/>
                </a:cubicBezTo>
                <a:cubicBezTo>
                  <a:pt x="178" y="316"/>
                  <a:pt x="203" y="294"/>
                  <a:pt x="234" y="267"/>
                </a:cubicBezTo>
                <a:cubicBezTo>
                  <a:pt x="265" y="240"/>
                  <a:pt x="303" y="209"/>
                  <a:pt x="338" y="185"/>
                </a:cubicBezTo>
                <a:cubicBezTo>
                  <a:pt x="373" y="161"/>
                  <a:pt x="406" y="140"/>
                  <a:pt x="446" y="121"/>
                </a:cubicBezTo>
                <a:cubicBezTo>
                  <a:pt x="486" y="102"/>
                  <a:pt x="525" y="85"/>
                  <a:pt x="578" y="69"/>
                </a:cubicBezTo>
                <a:cubicBezTo>
                  <a:pt x="631" y="53"/>
                  <a:pt x="706" y="33"/>
                  <a:pt x="762" y="23"/>
                </a:cubicBezTo>
                <a:cubicBezTo>
                  <a:pt x="818" y="13"/>
                  <a:pt x="861" y="10"/>
                  <a:pt x="916" y="7"/>
                </a:cubicBezTo>
                <a:cubicBezTo>
                  <a:pt x="971" y="4"/>
                  <a:pt x="1018" y="0"/>
                  <a:pt x="1094" y="7"/>
                </a:cubicBezTo>
                <a:cubicBezTo>
                  <a:pt x="1170" y="14"/>
                  <a:pt x="1294" y="29"/>
                  <a:pt x="1372" y="49"/>
                </a:cubicBezTo>
                <a:cubicBezTo>
                  <a:pt x="1450" y="69"/>
                  <a:pt x="1503" y="96"/>
                  <a:pt x="1564" y="125"/>
                </a:cubicBezTo>
                <a:cubicBezTo>
                  <a:pt x="1625" y="154"/>
                  <a:pt x="1680" y="181"/>
                  <a:pt x="1738" y="221"/>
                </a:cubicBezTo>
                <a:cubicBezTo>
                  <a:pt x="1796" y="261"/>
                  <a:pt x="1869" y="323"/>
                  <a:pt x="1914" y="363"/>
                </a:cubicBezTo>
                <a:cubicBezTo>
                  <a:pt x="1959" y="403"/>
                  <a:pt x="1977" y="425"/>
                  <a:pt x="2009" y="461"/>
                </a:cubicBezTo>
                <a:cubicBezTo>
                  <a:pt x="2041" y="497"/>
                  <a:pt x="2087" y="556"/>
                  <a:pt x="2107" y="581"/>
                </a:cubicBezTo>
              </a:path>
            </a:pathLst>
          </a:custGeom>
          <a:noFill/>
          <a:ln w="2844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7458" name="Freeform 2"/>
          <p:cNvSpPr>
            <a:spLocks noChangeArrowheads="1"/>
          </p:cNvSpPr>
          <p:nvPr/>
        </p:nvSpPr>
        <p:spPr bwMode="auto">
          <a:xfrm>
            <a:off x="5367338" y="3249613"/>
            <a:ext cx="3349625" cy="1485900"/>
          </a:xfrm>
          <a:custGeom>
            <a:avLst/>
            <a:gdLst>
              <a:gd name="T0" fmla="*/ 0 w 2110"/>
              <a:gd name="T1" fmla="*/ 914 h 936"/>
              <a:gd name="T2" fmla="*/ 508 w 2110"/>
              <a:gd name="T3" fmla="*/ 0 h 936"/>
              <a:gd name="T4" fmla="*/ 1494 w 2110"/>
              <a:gd name="T5" fmla="*/ 14 h 936"/>
              <a:gd name="T6" fmla="*/ 2110 w 2110"/>
              <a:gd name="T7" fmla="*/ 936 h 936"/>
            </a:gdLst>
            <a:ahLst/>
            <a:cxnLst>
              <a:cxn ang="0">
                <a:pos x="T0" y="T1"/>
              </a:cxn>
              <a:cxn ang="0">
                <a:pos x="T2" y="T3"/>
              </a:cxn>
              <a:cxn ang="0">
                <a:pos x="T4" y="T5"/>
              </a:cxn>
              <a:cxn ang="0">
                <a:pos x="T6" y="T7"/>
              </a:cxn>
            </a:cxnLst>
            <a:rect l="0" t="0" r="r" b="b"/>
            <a:pathLst>
              <a:path w="2110" h="936">
                <a:moveTo>
                  <a:pt x="0" y="914"/>
                </a:moveTo>
                <a:lnTo>
                  <a:pt x="508" y="0"/>
                </a:lnTo>
                <a:lnTo>
                  <a:pt x="1494" y="14"/>
                </a:lnTo>
                <a:lnTo>
                  <a:pt x="2110" y="936"/>
                </a:lnTo>
              </a:path>
            </a:pathLst>
          </a:custGeom>
          <a:noFill/>
          <a:ln w="9360">
            <a:solidFill>
              <a:srgbClr val="003366"/>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7459" name="Rectangle 3"/>
          <p:cNvSpPr>
            <a:spLocks noChangeArrowheads="1"/>
          </p:cNvSpPr>
          <p:nvPr/>
        </p:nvSpPr>
        <p:spPr bwMode="auto">
          <a:xfrm>
            <a:off x="8672513" y="4700588"/>
            <a:ext cx="88900" cy="88900"/>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7460" name="Rectangle 4"/>
          <p:cNvSpPr>
            <a:spLocks noChangeArrowheads="1"/>
          </p:cNvSpPr>
          <p:nvPr/>
        </p:nvSpPr>
        <p:spPr bwMode="auto">
          <a:xfrm>
            <a:off x="6138863" y="3208338"/>
            <a:ext cx="88900" cy="88900"/>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7461" name="Rectangle 5"/>
          <p:cNvSpPr>
            <a:spLocks noChangeArrowheads="1"/>
          </p:cNvSpPr>
          <p:nvPr/>
        </p:nvSpPr>
        <p:spPr bwMode="auto">
          <a:xfrm>
            <a:off x="5329238" y="4656138"/>
            <a:ext cx="88900" cy="88900"/>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7462" name="Rectangle 6"/>
          <p:cNvSpPr>
            <a:spLocks noChangeArrowheads="1"/>
          </p:cNvSpPr>
          <p:nvPr/>
        </p:nvSpPr>
        <p:spPr bwMode="auto">
          <a:xfrm>
            <a:off x="7694613" y="3224213"/>
            <a:ext cx="88900" cy="88900"/>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7463" name="Text Box 7"/>
          <p:cNvSpPr txBox="1">
            <a:spLocks noChangeArrowheads="1"/>
          </p:cNvSpPr>
          <p:nvPr/>
        </p:nvSpPr>
        <p:spPr bwMode="auto">
          <a:xfrm>
            <a:off x="1935163" y="2322513"/>
            <a:ext cx="1924050"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pPr>
              <a:lnSpc>
                <a:spcPct val="101000"/>
              </a:lnSpc>
              <a:spcBef>
                <a:spcPts val="1250"/>
              </a:spcBef>
            </a:pPr>
            <a:r>
              <a:rPr lang="en-GB" sz="2000" b="1">
                <a:solidFill>
                  <a:srgbClr val="333399"/>
                </a:solidFill>
                <a:latin typeface="Tahoma" pitchFamily="32" charset="0"/>
                <a:cs typeface="Tahoma" pitchFamily="32" charset="0"/>
              </a:rPr>
              <a:t>Interpolation</a:t>
            </a:r>
          </a:p>
        </p:txBody>
      </p:sp>
      <p:sp>
        <p:nvSpPr>
          <p:cNvPr id="147464" name="Text Box 8"/>
          <p:cNvSpPr txBox="1">
            <a:spLocks noChangeArrowheads="1"/>
          </p:cNvSpPr>
          <p:nvPr/>
        </p:nvSpPr>
        <p:spPr bwMode="auto">
          <a:xfrm>
            <a:off x="5808663" y="2300288"/>
            <a:ext cx="2185987"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pPr>
              <a:lnSpc>
                <a:spcPct val="101000"/>
              </a:lnSpc>
              <a:spcBef>
                <a:spcPts val="1250"/>
              </a:spcBef>
            </a:pPr>
            <a:r>
              <a:rPr lang="en-GB" sz="2000" b="1">
                <a:solidFill>
                  <a:srgbClr val="333399"/>
                </a:solidFill>
                <a:latin typeface="Tahoma" pitchFamily="32" charset="0"/>
                <a:cs typeface="Tahoma" pitchFamily="32" charset="0"/>
              </a:rPr>
              <a:t>Approximation</a:t>
            </a:r>
          </a:p>
        </p:txBody>
      </p:sp>
      <p:sp>
        <p:nvSpPr>
          <p:cNvPr id="147465" name="Text Box 9"/>
          <p:cNvSpPr txBox="1">
            <a:spLocks noChangeArrowheads="1"/>
          </p:cNvSpPr>
          <p:nvPr/>
        </p:nvSpPr>
        <p:spPr bwMode="auto">
          <a:xfrm>
            <a:off x="1570038" y="5035550"/>
            <a:ext cx="2647950" cy="706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pPr algn="ctr">
              <a:lnSpc>
                <a:spcPct val="101000"/>
              </a:lnSpc>
              <a:spcBef>
                <a:spcPts val="1250"/>
              </a:spcBef>
            </a:pPr>
            <a:r>
              <a:rPr lang="en-GB" sz="2000">
                <a:solidFill>
                  <a:srgbClr val="333399"/>
                </a:solidFill>
                <a:latin typeface="Tahoma" pitchFamily="32" charset="0"/>
                <a:cs typeface="Tahoma" pitchFamily="32" charset="0"/>
              </a:rPr>
              <a:t>La courbe passe par les points de contrôle</a:t>
            </a:r>
          </a:p>
        </p:txBody>
      </p:sp>
      <p:sp>
        <p:nvSpPr>
          <p:cNvPr id="147466" name="Text Box 10"/>
          <p:cNvSpPr txBox="1">
            <a:spLocks noChangeArrowheads="1"/>
          </p:cNvSpPr>
          <p:nvPr/>
        </p:nvSpPr>
        <p:spPr bwMode="auto">
          <a:xfrm>
            <a:off x="5368925" y="5078413"/>
            <a:ext cx="3078163"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5pPr>
            <a:lvl6pPr marL="25146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6pPr>
            <a:lvl7pPr marL="29718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7pPr>
            <a:lvl8pPr marL="34290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8pPr>
            <a:lvl9pPr marL="3886200" indent="-228600" defTabSz="449263" fontAlgn="base">
              <a:lnSpc>
                <a:spcPct val="9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292929"/>
                </a:solidFill>
                <a:latin typeface="Times New Roman" pitchFamily="16" charset="0"/>
                <a:ea typeface="msmincho" charset="0"/>
                <a:cs typeface="msmincho" charset="0"/>
              </a:defRPr>
            </a:lvl9pPr>
          </a:lstStyle>
          <a:p>
            <a:pPr algn="ctr">
              <a:lnSpc>
                <a:spcPct val="101000"/>
              </a:lnSpc>
              <a:spcBef>
                <a:spcPts val="1250"/>
              </a:spcBef>
            </a:pPr>
            <a:r>
              <a:rPr lang="en-GB" sz="2000">
                <a:solidFill>
                  <a:srgbClr val="333399"/>
                </a:solidFill>
                <a:latin typeface="Tahoma" pitchFamily="32" charset="0"/>
                <a:cs typeface="Tahoma" pitchFamily="32" charset="0"/>
              </a:rPr>
              <a:t>La courbe est attirée par les points de contrôle</a:t>
            </a:r>
          </a:p>
        </p:txBody>
      </p:sp>
      <p:sp>
        <p:nvSpPr>
          <p:cNvPr id="147467" name="Freeform 11"/>
          <p:cNvSpPr>
            <a:spLocks noChangeArrowheads="1"/>
          </p:cNvSpPr>
          <p:nvPr/>
        </p:nvSpPr>
        <p:spPr bwMode="auto">
          <a:xfrm>
            <a:off x="1230313" y="3074988"/>
            <a:ext cx="3332162" cy="1725612"/>
          </a:xfrm>
          <a:custGeom>
            <a:avLst/>
            <a:gdLst>
              <a:gd name="T0" fmla="*/ 0 w 2099"/>
              <a:gd name="T1" fmla="*/ 1065 h 1087"/>
              <a:gd name="T2" fmla="*/ 503 w 2099"/>
              <a:gd name="T3" fmla="*/ 151 h 1087"/>
              <a:gd name="T4" fmla="*/ 1481 w 2099"/>
              <a:gd name="T5" fmla="*/ 157 h 1087"/>
              <a:gd name="T6" fmla="*/ 2099 w 2099"/>
              <a:gd name="T7" fmla="*/ 1087 h 1087"/>
            </a:gdLst>
            <a:ahLst/>
            <a:cxnLst>
              <a:cxn ang="0">
                <a:pos x="T0" y="T1"/>
              </a:cxn>
              <a:cxn ang="0">
                <a:pos x="T2" y="T3"/>
              </a:cxn>
              <a:cxn ang="0">
                <a:pos x="T4" y="T5"/>
              </a:cxn>
              <a:cxn ang="0">
                <a:pos x="T6" y="T7"/>
              </a:cxn>
            </a:cxnLst>
            <a:rect l="0" t="0" r="r" b="b"/>
            <a:pathLst>
              <a:path w="2099" h="1087">
                <a:moveTo>
                  <a:pt x="0" y="1065"/>
                </a:moveTo>
                <a:cubicBezTo>
                  <a:pt x="84" y="913"/>
                  <a:pt x="256" y="302"/>
                  <a:pt x="503" y="151"/>
                </a:cubicBezTo>
                <a:cubicBezTo>
                  <a:pt x="750" y="0"/>
                  <a:pt x="1215" y="1"/>
                  <a:pt x="1481" y="157"/>
                </a:cubicBezTo>
                <a:cubicBezTo>
                  <a:pt x="1747" y="313"/>
                  <a:pt x="1970" y="893"/>
                  <a:pt x="2099" y="1087"/>
                </a:cubicBezTo>
              </a:path>
            </a:pathLst>
          </a:custGeom>
          <a:noFill/>
          <a:ln w="2844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7468" name="Rectangle 12"/>
          <p:cNvSpPr>
            <a:spLocks noChangeArrowheads="1"/>
          </p:cNvSpPr>
          <p:nvPr/>
        </p:nvSpPr>
        <p:spPr bwMode="auto">
          <a:xfrm>
            <a:off x="4511675" y="4743450"/>
            <a:ext cx="88900" cy="88900"/>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7469" name="Rectangle 13"/>
          <p:cNvSpPr>
            <a:spLocks noChangeArrowheads="1"/>
          </p:cNvSpPr>
          <p:nvPr/>
        </p:nvSpPr>
        <p:spPr bwMode="auto">
          <a:xfrm>
            <a:off x="3530600" y="3270250"/>
            <a:ext cx="88900" cy="88900"/>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7470" name="Rectangle 14"/>
          <p:cNvSpPr>
            <a:spLocks noChangeArrowheads="1"/>
          </p:cNvSpPr>
          <p:nvPr/>
        </p:nvSpPr>
        <p:spPr bwMode="auto">
          <a:xfrm>
            <a:off x="1987550" y="3260725"/>
            <a:ext cx="88900" cy="88900"/>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7471" name="Rectangle 15"/>
          <p:cNvSpPr>
            <a:spLocks noChangeArrowheads="1"/>
          </p:cNvSpPr>
          <p:nvPr/>
        </p:nvSpPr>
        <p:spPr bwMode="auto">
          <a:xfrm>
            <a:off x="1184275" y="4702175"/>
            <a:ext cx="88900" cy="88900"/>
          </a:xfrm>
          <a:prstGeom prst="rect">
            <a:avLst/>
          </a:prstGeom>
          <a:solidFill>
            <a:srgbClr val="33CCCC"/>
          </a:solidFill>
          <a:ln w="936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7472" name="Rectangle 16"/>
          <p:cNvSpPr>
            <a:spLocks noGrp="1" noChangeArrowheads="1"/>
          </p:cNvSpPr>
          <p:nvPr>
            <p:ph type="title"/>
          </p:nvPr>
        </p:nvSpPr>
        <p:spPr>
          <a:xfrm>
            <a:off x="411163" y="134938"/>
            <a:ext cx="8229600" cy="1304925"/>
          </a:xfrm>
          <a:ln/>
        </p:spPr>
        <p:txBody>
          <a:bodyPr tIns="11088"/>
          <a:lstStyle/>
          <a:p>
            <a:pPr>
              <a:tabLst>
                <a:tab pos="723900" algn="l"/>
                <a:tab pos="1447800" algn="l"/>
                <a:tab pos="2171700" algn="l"/>
                <a:tab pos="2895600" algn="l"/>
                <a:tab pos="3619500" algn="l"/>
                <a:tab pos="4343400" algn="l"/>
                <a:tab pos="5067300" algn="l"/>
                <a:tab pos="5791200" algn="l"/>
                <a:tab pos="6515100" algn="l"/>
                <a:tab pos="7239000" algn="l"/>
                <a:tab pos="7962900" algn="l"/>
              </a:tabLst>
            </a:pPr>
            <a:r>
              <a:rPr lang="fr-FR"/>
              <a:t>Rappel : Interpolation / Approximation</a:t>
            </a:r>
          </a:p>
        </p:txBody>
      </p:sp>
    </p:spTree>
    <p:extLst>
      <p:ext uri="{BB962C8B-B14F-4D97-AF65-F5344CB8AC3E}">
        <p14:creationId xmlns:p14="http://schemas.microsoft.com/office/powerpoint/2010/main" val="1679292056"/>
      </p:ext>
    </p:extLst>
  </p:cSld>
  <p:clrMapOvr>
    <a:masterClrMapping/>
  </p:clrMapOvr>
  <p:transition spd="slow">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Freeform 1"/>
          <p:cNvSpPr>
            <a:spLocks noChangeArrowheads="1"/>
          </p:cNvSpPr>
          <p:nvPr/>
        </p:nvSpPr>
        <p:spPr bwMode="auto">
          <a:xfrm>
            <a:off x="2047875" y="2581275"/>
            <a:ext cx="5876925" cy="866775"/>
          </a:xfrm>
          <a:custGeom>
            <a:avLst/>
            <a:gdLst>
              <a:gd name="T0" fmla="*/ 0 w 3702"/>
              <a:gd name="T1" fmla="*/ 546 h 546"/>
              <a:gd name="T2" fmla="*/ 864 w 3702"/>
              <a:gd name="T3" fmla="*/ 174 h 546"/>
              <a:gd name="T4" fmla="*/ 1644 w 3702"/>
              <a:gd name="T5" fmla="*/ 378 h 546"/>
              <a:gd name="T6" fmla="*/ 2466 w 3702"/>
              <a:gd name="T7" fmla="*/ 0 h 546"/>
              <a:gd name="T8" fmla="*/ 3702 w 3702"/>
              <a:gd name="T9" fmla="*/ 546 h 546"/>
            </a:gdLst>
            <a:ahLst/>
            <a:cxnLst>
              <a:cxn ang="0">
                <a:pos x="T0" y="T1"/>
              </a:cxn>
              <a:cxn ang="0">
                <a:pos x="T2" y="T3"/>
              </a:cxn>
              <a:cxn ang="0">
                <a:pos x="T4" y="T5"/>
              </a:cxn>
              <a:cxn ang="0">
                <a:pos x="T6" y="T7"/>
              </a:cxn>
              <a:cxn ang="0">
                <a:pos x="T8" y="T9"/>
              </a:cxn>
            </a:cxnLst>
            <a:rect l="0" t="0" r="r" b="b"/>
            <a:pathLst>
              <a:path w="3702" h="546">
                <a:moveTo>
                  <a:pt x="0" y="546"/>
                </a:moveTo>
                <a:lnTo>
                  <a:pt x="864" y="174"/>
                </a:lnTo>
                <a:lnTo>
                  <a:pt x="1644" y="378"/>
                </a:lnTo>
                <a:lnTo>
                  <a:pt x="2466" y="0"/>
                </a:lnTo>
                <a:lnTo>
                  <a:pt x="3702" y="546"/>
                </a:lnTo>
              </a:path>
            </a:pathLst>
          </a:custGeom>
          <a:noFill/>
          <a:ln w="2844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8482" name="Rectangle 2"/>
          <p:cNvSpPr>
            <a:spLocks noGrp="1" noChangeArrowheads="1"/>
          </p:cNvSpPr>
          <p:nvPr>
            <p:ph type="title"/>
          </p:nvPr>
        </p:nvSpPr>
        <p:spPr>
          <a:xfrm>
            <a:off x="0" y="6350"/>
            <a:ext cx="9144000" cy="4313238"/>
          </a:xfrm>
          <a:ln/>
        </p:spPr>
        <p:txBody>
          <a:bodyPr lIns="90000" tIns="57888" rIns="90000" bIns="46800" anchor="t"/>
          <a:lstStyle/>
          <a:p>
            <a:pPr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t>Rappel : Polynômes linéaires par morceaux</a:t>
            </a:r>
          </a:p>
        </p:txBody>
      </p:sp>
      <p:sp>
        <p:nvSpPr>
          <p:cNvPr id="148483" name="Rectangle 3"/>
          <p:cNvSpPr>
            <a:spLocks noChangeArrowheads="1"/>
          </p:cNvSpPr>
          <p:nvPr/>
        </p:nvSpPr>
        <p:spPr bwMode="auto">
          <a:xfrm>
            <a:off x="2009775" y="3411538"/>
            <a:ext cx="79375" cy="79375"/>
          </a:xfrm>
          <a:prstGeom prst="rect">
            <a:avLst/>
          </a:prstGeom>
          <a:solidFill>
            <a:srgbClr val="063DE8"/>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8484" name="Rectangle 4"/>
          <p:cNvSpPr>
            <a:spLocks noChangeArrowheads="1"/>
          </p:cNvSpPr>
          <p:nvPr/>
        </p:nvSpPr>
        <p:spPr bwMode="auto">
          <a:xfrm>
            <a:off x="3384550" y="2824163"/>
            <a:ext cx="79375" cy="79375"/>
          </a:xfrm>
          <a:prstGeom prst="rect">
            <a:avLst/>
          </a:prstGeom>
          <a:solidFill>
            <a:srgbClr val="063DE8"/>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8485" name="Rectangle 5"/>
          <p:cNvSpPr>
            <a:spLocks noChangeArrowheads="1"/>
          </p:cNvSpPr>
          <p:nvPr/>
        </p:nvSpPr>
        <p:spPr bwMode="auto">
          <a:xfrm>
            <a:off x="4616450" y="3144838"/>
            <a:ext cx="79375" cy="79375"/>
          </a:xfrm>
          <a:prstGeom prst="rect">
            <a:avLst/>
          </a:prstGeom>
          <a:solidFill>
            <a:srgbClr val="063DE8"/>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8486" name="Rectangle 6"/>
          <p:cNvSpPr>
            <a:spLocks noChangeArrowheads="1"/>
          </p:cNvSpPr>
          <p:nvPr/>
        </p:nvSpPr>
        <p:spPr bwMode="auto">
          <a:xfrm>
            <a:off x="5927725" y="2544763"/>
            <a:ext cx="79375" cy="79375"/>
          </a:xfrm>
          <a:prstGeom prst="rect">
            <a:avLst/>
          </a:prstGeom>
          <a:solidFill>
            <a:srgbClr val="063DE8"/>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8487" name="Rectangle 7"/>
          <p:cNvSpPr>
            <a:spLocks noChangeArrowheads="1"/>
          </p:cNvSpPr>
          <p:nvPr/>
        </p:nvSpPr>
        <p:spPr bwMode="auto">
          <a:xfrm>
            <a:off x="7886700" y="3411538"/>
            <a:ext cx="79375" cy="79375"/>
          </a:xfrm>
          <a:prstGeom prst="rect">
            <a:avLst/>
          </a:prstGeom>
          <a:solidFill>
            <a:srgbClr val="063DE8"/>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nvGrpSpPr>
          <p:cNvPr id="148488" name="Group 8"/>
          <p:cNvGrpSpPr>
            <a:grpSpLocks/>
          </p:cNvGrpSpPr>
          <p:nvPr/>
        </p:nvGrpSpPr>
        <p:grpSpPr bwMode="auto">
          <a:xfrm>
            <a:off x="1476375" y="2420938"/>
            <a:ext cx="103188" cy="1241425"/>
            <a:chOff x="930" y="1525"/>
            <a:chExt cx="65" cy="782"/>
          </a:xfrm>
        </p:grpSpPr>
        <p:sp>
          <p:nvSpPr>
            <p:cNvPr id="148489" name="Line 9"/>
            <p:cNvSpPr>
              <a:spLocks noChangeShapeType="1"/>
            </p:cNvSpPr>
            <p:nvPr/>
          </p:nvSpPr>
          <p:spPr bwMode="auto">
            <a:xfrm flipV="1">
              <a:off x="962" y="1583"/>
              <a:ext cx="0" cy="725"/>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48490" name="Freeform 10"/>
            <p:cNvSpPr>
              <a:spLocks noChangeArrowheads="1"/>
            </p:cNvSpPr>
            <p:nvPr/>
          </p:nvSpPr>
          <p:spPr bwMode="auto">
            <a:xfrm>
              <a:off x="930" y="1525"/>
              <a:ext cx="65" cy="65"/>
            </a:xfrm>
            <a:custGeom>
              <a:avLst/>
              <a:gdLst>
                <a:gd name="T0" fmla="*/ 66 w 66"/>
                <a:gd name="T1" fmla="*/ 66 h 66"/>
                <a:gd name="T2" fmla="*/ 34 w 66"/>
                <a:gd name="T3" fmla="*/ 0 h 66"/>
                <a:gd name="T4" fmla="*/ 0 w 66"/>
                <a:gd name="T5" fmla="*/ 66 h 66"/>
                <a:gd name="T6" fmla="*/ 66 w 66"/>
                <a:gd name="T7" fmla="*/ 66 h 66"/>
              </a:gdLst>
              <a:ahLst/>
              <a:cxnLst>
                <a:cxn ang="0">
                  <a:pos x="T0" y="T1"/>
                </a:cxn>
                <a:cxn ang="0">
                  <a:pos x="T2" y="T3"/>
                </a:cxn>
                <a:cxn ang="0">
                  <a:pos x="T4" y="T5"/>
                </a:cxn>
                <a:cxn ang="0">
                  <a:pos x="T6" y="T7"/>
                </a:cxn>
              </a:cxnLst>
              <a:rect l="0" t="0" r="r" b="b"/>
              <a:pathLst>
                <a:path w="66" h="66">
                  <a:moveTo>
                    <a:pt x="66" y="66"/>
                  </a:moveTo>
                  <a:lnTo>
                    <a:pt x="34" y="0"/>
                  </a:lnTo>
                  <a:lnTo>
                    <a:pt x="0" y="66"/>
                  </a:lnTo>
                  <a:lnTo>
                    <a:pt x="66" y="6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148491" name="Group 11"/>
          <p:cNvGrpSpPr>
            <a:grpSpLocks/>
          </p:cNvGrpSpPr>
          <p:nvPr/>
        </p:nvGrpSpPr>
        <p:grpSpPr bwMode="auto">
          <a:xfrm>
            <a:off x="1527175" y="3611563"/>
            <a:ext cx="6815138" cy="103187"/>
            <a:chOff x="962" y="2275"/>
            <a:chExt cx="4293" cy="65"/>
          </a:xfrm>
        </p:grpSpPr>
        <p:sp>
          <p:nvSpPr>
            <p:cNvPr id="148492" name="Line 12"/>
            <p:cNvSpPr>
              <a:spLocks noChangeShapeType="1"/>
            </p:cNvSpPr>
            <p:nvPr/>
          </p:nvSpPr>
          <p:spPr bwMode="auto">
            <a:xfrm>
              <a:off x="962" y="2307"/>
              <a:ext cx="4229" cy="0"/>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48493" name="Freeform 13"/>
            <p:cNvSpPr>
              <a:spLocks noChangeArrowheads="1"/>
            </p:cNvSpPr>
            <p:nvPr/>
          </p:nvSpPr>
          <p:spPr bwMode="auto">
            <a:xfrm>
              <a:off x="5188" y="2275"/>
              <a:ext cx="67" cy="65"/>
            </a:xfrm>
            <a:custGeom>
              <a:avLst/>
              <a:gdLst>
                <a:gd name="T0" fmla="*/ 0 w 68"/>
                <a:gd name="T1" fmla="*/ 66 h 66"/>
                <a:gd name="T2" fmla="*/ 68 w 68"/>
                <a:gd name="T3" fmla="*/ 34 h 66"/>
                <a:gd name="T4" fmla="*/ 0 w 68"/>
                <a:gd name="T5" fmla="*/ 0 h 66"/>
                <a:gd name="T6" fmla="*/ 0 w 68"/>
                <a:gd name="T7" fmla="*/ 66 h 66"/>
              </a:gdLst>
              <a:ahLst/>
              <a:cxnLst>
                <a:cxn ang="0">
                  <a:pos x="T0" y="T1"/>
                </a:cxn>
                <a:cxn ang="0">
                  <a:pos x="T2" y="T3"/>
                </a:cxn>
                <a:cxn ang="0">
                  <a:pos x="T4" y="T5"/>
                </a:cxn>
                <a:cxn ang="0">
                  <a:pos x="T6" y="T7"/>
                </a:cxn>
              </a:cxnLst>
              <a:rect l="0" t="0" r="r" b="b"/>
              <a:pathLst>
                <a:path w="68" h="66">
                  <a:moveTo>
                    <a:pt x="0" y="66"/>
                  </a:moveTo>
                  <a:lnTo>
                    <a:pt x="68" y="34"/>
                  </a:lnTo>
                  <a:lnTo>
                    <a:pt x="0" y="0"/>
                  </a:lnTo>
                  <a:lnTo>
                    <a:pt x="0" y="6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sp>
        <p:nvSpPr>
          <p:cNvPr id="148494" name="Rectangle 14"/>
          <p:cNvSpPr>
            <a:spLocks noChangeArrowheads="1"/>
          </p:cNvSpPr>
          <p:nvPr/>
        </p:nvSpPr>
        <p:spPr bwMode="auto">
          <a:xfrm>
            <a:off x="3098800" y="2436813"/>
            <a:ext cx="511175"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8495" name="Rectangle 15"/>
          <p:cNvSpPr>
            <a:spLocks noChangeArrowheads="1"/>
          </p:cNvSpPr>
          <p:nvPr/>
        </p:nvSpPr>
        <p:spPr bwMode="auto">
          <a:xfrm>
            <a:off x="3208338" y="2468563"/>
            <a:ext cx="322262"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15120" rIns="0" bIns="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b="1">
                <a:solidFill>
                  <a:srgbClr val="000000"/>
                </a:solidFill>
                <a:ea typeface="msmincho" charset="0"/>
                <a:cs typeface="msmincho" charset="0"/>
              </a:rPr>
              <a:t>p1</a:t>
            </a:r>
          </a:p>
        </p:txBody>
      </p:sp>
      <p:sp>
        <p:nvSpPr>
          <p:cNvPr id="148496" name="Rectangle 16"/>
          <p:cNvSpPr>
            <a:spLocks noChangeArrowheads="1"/>
          </p:cNvSpPr>
          <p:nvPr/>
        </p:nvSpPr>
        <p:spPr bwMode="auto">
          <a:xfrm>
            <a:off x="4600575" y="3195638"/>
            <a:ext cx="511175"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8497" name="Rectangle 17"/>
          <p:cNvSpPr>
            <a:spLocks noChangeArrowheads="1"/>
          </p:cNvSpPr>
          <p:nvPr/>
        </p:nvSpPr>
        <p:spPr bwMode="auto">
          <a:xfrm>
            <a:off x="4708525" y="3227388"/>
            <a:ext cx="322263"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15120" rIns="0" bIns="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b="1">
                <a:solidFill>
                  <a:srgbClr val="000000"/>
                </a:solidFill>
                <a:ea typeface="msmincho" charset="0"/>
                <a:cs typeface="msmincho" charset="0"/>
              </a:rPr>
              <a:t>p2</a:t>
            </a:r>
          </a:p>
        </p:txBody>
      </p:sp>
      <p:sp>
        <p:nvSpPr>
          <p:cNvPr id="148498" name="Rectangle 18"/>
          <p:cNvSpPr>
            <a:spLocks noChangeArrowheads="1"/>
          </p:cNvSpPr>
          <p:nvPr/>
        </p:nvSpPr>
        <p:spPr bwMode="auto">
          <a:xfrm>
            <a:off x="2711450" y="4791075"/>
            <a:ext cx="477838"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8499" name="Rectangle 19"/>
          <p:cNvSpPr>
            <a:spLocks noChangeArrowheads="1"/>
          </p:cNvSpPr>
          <p:nvPr/>
        </p:nvSpPr>
        <p:spPr bwMode="auto">
          <a:xfrm>
            <a:off x="2711450" y="4822825"/>
            <a:ext cx="273050"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27090" rIns="0" bIns="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4300" i="1">
                <a:solidFill>
                  <a:srgbClr val="000000"/>
                </a:solidFill>
                <a:ea typeface="msmincho" charset="0"/>
                <a:cs typeface="msmincho" charset="0"/>
              </a:rPr>
              <a:t>p</a:t>
            </a:r>
          </a:p>
        </p:txBody>
      </p:sp>
      <p:sp>
        <p:nvSpPr>
          <p:cNvPr id="148500" name="Rectangle 20"/>
          <p:cNvSpPr>
            <a:spLocks noChangeArrowheads="1"/>
          </p:cNvSpPr>
          <p:nvPr/>
        </p:nvSpPr>
        <p:spPr bwMode="auto">
          <a:xfrm>
            <a:off x="2970213" y="4791075"/>
            <a:ext cx="392112"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8501" name="Rectangle 21"/>
          <p:cNvSpPr>
            <a:spLocks noChangeArrowheads="1"/>
          </p:cNvSpPr>
          <p:nvPr/>
        </p:nvSpPr>
        <p:spPr bwMode="auto">
          <a:xfrm>
            <a:off x="2970213" y="4822825"/>
            <a:ext cx="182562"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27090" rIns="0" bIns="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4300">
                <a:solidFill>
                  <a:srgbClr val="000000"/>
                </a:solidFill>
                <a:ea typeface="msmincho" charset="0"/>
                <a:cs typeface="msmincho" charset="0"/>
              </a:rPr>
              <a:t>(</a:t>
            </a:r>
          </a:p>
        </p:txBody>
      </p:sp>
      <p:sp>
        <p:nvSpPr>
          <p:cNvPr id="148502" name="Rectangle 22"/>
          <p:cNvSpPr>
            <a:spLocks noChangeArrowheads="1"/>
          </p:cNvSpPr>
          <p:nvPr/>
        </p:nvSpPr>
        <p:spPr bwMode="auto">
          <a:xfrm>
            <a:off x="3144838" y="4791075"/>
            <a:ext cx="481012"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8503" name="Rectangle 23"/>
          <p:cNvSpPr>
            <a:spLocks noChangeArrowheads="1"/>
          </p:cNvSpPr>
          <p:nvPr/>
        </p:nvSpPr>
        <p:spPr bwMode="auto">
          <a:xfrm>
            <a:off x="3141663" y="4822825"/>
            <a:ext cx="273050"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27090" rIns="0" bIns="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4300" i="1">
                <a:solidFill>
                  <a:srgbClr val="000000"/>
                </a:solidFill>
                <a:ea typeface="msmincho" charset="0"/>
                <a:cs typeface="msmincho" charset="0"/>
              </a:rPr>
              <a:t>u</a:t>
            </a:r>
          </a:p>
        </p:txBody>
      </p:sp>
      <p:sp>
        <p:nvSpPr>
          <p:cNvPr id="148504" name="Rectangle 24"/>
          <p:cNvSpPr>
            <a:spLocks noChangeArrowheads="1"/>
          </p:cNvSpPr>
          <p:nvPr/>
        </p:nvSpPr>
        <p:spPr bwMode="auto">
          <a:xfrm>
            <a:off x="3448050" y="4791075"/>
            <a:ext cx="392113"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8505" name="Rectangle 25"/>
          <p:cNvSpPr>
            <a:spLocks noChangeArrowheads="1"/>
          </p:cNvSpPr>
          <p:nvPr/>
        </p:nvSpPr>
        <p:spPr bwMode="auto">
          <a:xfrm>
            <a:off x="3448050" y="4822825"/>
            <a:ext cx="182563"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27090" rIns="0" bIns="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4300">
                <a:solidFill>
                  <a:srgbClr val="000000"/>
                </a:solidFill>
                <a:ea typeface="msmincho" charset="0"/>
                <a:cs typeface="msmincho" charset="0"/>
              </a:rPr>
              <a:t>)‏</a:t>
            </a:r>
          </a:p>
        </p:txBody>
      </p:sp>
      <p:sp>
        <p:nvSpPr>
          <p:cNvPr id="148506" name="Rectangle 26"/>
          <p:cNvSpPr>
            <a:spLocks noChangeArrowheads="1"/>
          </p:cNvSpPr>
          <p:nvPr/>
        </p:nvSpPr>
        <p:spPr bwMode="auto">
          <a:xfrm>
            <a:off x="3706813" y="4791075"/>
            <a:ext cx="609600"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8507" name="Rectangle 27"/>
          <p:cNvSpPr>
            <a:spLocks noChangeArrowheads="1"/>
          </p:cNvSpPr>
          <p:nvPr/>
        </p:nvSpPr>
        <p:spPr bwMode="auto">
          <a:xfrm>
            <a:off x="3706813" y="4781550"/>
            <a:ext cx="301625" cy="66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nSpc>
                <a:spcPct val="102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4300">
                <a:solidFill>
                  <a:srgbClr val="000000"/>
                </a:solidFill>
                <a:latin typeface="Symbol" pitchFamily="16" charset="2"/>
                <a:ea typeface="msmincho" charset="0"/>
                <a:cs typeface="msmincho" charset="0"/>
              </a:rPr>
              <a:t></a:t>
            </a:r>
          </a:p>
        </p:txBody>
      </p:sp>
      <p:sp>
        <p:nvSpPr>
          <p:cNvPr id="148508" name="Rectangle 28"/>
          <p:cNvSpPr>
            <a:spLocks noChangeArrowheads="1"/>
          </p:cNvSpPr>
          <p:nvPr/>
        </p:nvSpPr>
        <p:spPr bwMode="auto">
          <a:xfrm>
            <a:off x="4140200" y="4791075"/>
            <a:ext cx="52705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8509" name="Rectangle 29"/>
          <p:cNvSpPr>
            <a:spLocks noChangeArrowheads="1"/>
          </p:cNvSpPr>
          <p:nvPr/>
        </p:nvSpPr>
        <p:spPr bwMode="auto">
          <a:xfrm>
            <a:off x="4140200" y="4822825"/>
            <a:ext cx="273050"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27090" rIns="0" bIns="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4300" i="1">
                <a:solidFill>
                  <a:srgbClr val="063DE8"/>
                </a:solidFill>
                <a:ea typeface="msmincho" charset="0"/>
                <a:cs typeface="msmincho" charset="0"/>
              </a:rPr>
              <a:t>u</a:t>
            </a:r>
          </a:p>
        </p:txBody>
      </p:sp>
      <p:sp>
        <p:nvSpPr>
          <p:cNvPr id="148510" name="Rectangle 30"/>
          <p:cNvSpPr>
            <a:spLocks noChangeArrowheads="1"/>
          </p:cNvSpPr>
          <p:nvPr/>
        </p:nvSpPr>
        <p:spPr bwMode="auto">
          <a:xfrm>
            <a:off x="4402138" y="4822825"/>
            <a:ext cx="273050"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27090" rIns="0" bIns="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4300" i="1">
                <a:solidFill>
                  <a:srgbClr val="000000"/>
                </a:solidFill>
                <a:ea typeface="msmincho" charset="0"/>
                <a:cs typeface="msmincho" charset="0"/>
              </a:rPr>
              <a:t>p</a:t>
            </a:r>
          </a:p>
        </p:txBody>
      </p:sp>
      <p:sp>
        <p:nvSpPr>
          <p:cNvPr id="148511" name="Rectangle 31"/>
          <p:cNvSpPr>
            <a:spLocks noChangeArrowheads="1"/>
          </p:cNvSpPr>
          <p:nvPr/>
        </p:nvSpPr>
        <p:spPr bwMode="auto">
          <a:xfrm>
            <a:off x="4660900" y="5003800"/>
            <a:ext cx="307975"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8512" name="Rectangle 32"/>
          <p:cNvSpPr>
            <a:spLocks noChangeArrowheads="1"/>
          </p:cNvSpPr>
          <p:nvPr/>
        </p:nvSpPr>
        <p:spPr bwMode="auto">
          <a:xfrm>
            <a:off x="4660900" y="5019675"/>
            <a:ext cx="15875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15750" rIns="0" bIns="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500">
                <a:solidFill>
                  <a:srgbClr val="000000"/>
                </a:solidFill>
                <a:ea typeface="msmincho" charset="0"/>
                <a:cs typeface="msmincho" charset="0"/>
              </a:rPr>
              <a:t>1</a:t>
            </a:r>
          </a:p>
        </p:txBody>
      </p:sp>
      <p:sp>
        <p:nvSpPr>
          <p:cNvPr id="148513" name="Rectangle 33"/>
          <p:cNvSpPr>
            <a:spLocks noChangeArrowheads="1"/>
          </p:cNvSpPr>
          <p:nvPr/>
        </p:nvSpPr>
        <p:spPr bwMode="auto">
          <a:xfrm>
            <a:off x="4876800" y="4791075"/>
            <a:ext cx="609600"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8514" name="Rectangle 34"/>
          <p:cNvSpPr>
            <a:spLocks noChangeArrowheads="1"/>
          </p:cNvSpPr>
          <p:nvPr/>
        </p:nvSpPr>
        <p:spPr bwMode="auto">
          <a:xfrm>
            <a:off x="4876800" y="4781550"/>
            <a:ext cx="301625" cy="66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nSpc>
                <a:spcPct val="102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4300">
                <a:solidFill>
                  <a:srgbClr val="000000"/>
                </a:solidFill>
                <a:latin typeface="Symbol" pitchFamily="16" charset="2"/>
                <a:ea typeface="msmincho" charset="0"/>
                <a:cs typeface="msmincho" charset="0"/>
              </a:rPr>
              <a:t></a:t>
            </a:r>
          </a:p>
        </p:txBody>
      </p:sp>
      <p:sp>
        <p:nvSpPr>
          <p:cNvPr id="148515" name="Rectangle 35"/>
          <p:cNvSpPr>
            <a:spLocks noChangeArrowheads="1"/>
          </p:cNvSpPr>
          <p:nvPr/>
        </p:nvSpPr>
        <p:spPr bwMode="auto">
          <a:xfrm>
            <a:off x="5267325" y="4791075"/>
            <a:ext cx="1365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8516" name="Rectangle 36"/>
          <p:cNvSpPr>
            <a:spLocks noChangeArrowheads="1"/>
          </p:cNvSpPr>
          <p:nvPr/>
        </p:nvSpPr>
        <p:spPr bwMode="auto">
          <a:xfrm>
            <a:off x="5267325" y="4822825"/>
            <a:ext cx="182563"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27090" rIns="0" bIns="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4300">
                <a:solidFill>
                  <a:srgbClr val="FC0128"/>
                </a:solidFill>
                <a:ea typeface="msmincho" charset="0"/>
                <a:cs typeface="msmincho" charset="0"/>
              </a:rPr>
              <a:t>(</a:t>
            </a:r>
          </a:p>
        </p:txBody>
      </p:sp>
      <p:sp>
        <p:nvSpPr>
          <p:cNvPr id="148517" name="Rectangle 37"/>
          <p:cNvSpPr>
            <a:spLocks noChangeArrowheads="1"/>
          </p:cNvSpPr>
          <p:nvPr/>
        </p:nvSpPr>
        <p:spPr bwMode="auto">
          <a:xfrm>
            <a:off x="5397500" y="4791075"/>
            <a:ext cx="265113"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8518" name="Rectangle 38"/>
          <p:cNvSpPr>
            <a:spLocks noChangeArrowheads="1"/>
          </p:cNvSpPr>
          <p:nvPr/>
        </p:nvSpPr>
        <p:spPr bwMode="auto">
          <a:xfrm>
            <a:off x="5397500" y="4822825"/>
            <a:ext cx="273050"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27090" rIns="0" bIns="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4300">
                <a:solidFill>
                  <a:srgbClr val="FC0128"/>
                </a:solidFill>
                <a:ea typeface="msmincho" charset="0"/>
                <a:cs typeface="msmincho" charset="0"/>
              </a:rPr>
              <a:t>1</a:t>
            </a:r>
          </a:p>
        </p:txBody>
      </p:sp>
      <p:sp>
        <p:nvSpPr>
          <p:cNvPr id="148519" name="Rectangle 39"/>
          <p:cNvSpPr>
            <a:spLocks noChangeArrowheads="1"/>
          </p:cNvSpPr>
          <p:nvPr/>
        </p:nvSpPr>
        <p:spPr bwMode="auto">
          <a:xfrm>
            <a:off x="5745163" y="4791075"/>
            <a:ext cx="2889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8520" name="Rectangle 40"/>
          <p:cNvSpPr>
            <a:spLocks noChangeArrowheads="1"/>
          </p:cNvSpPr>
          <p:nvPr/>
        </p:nvSpPr>
        <p:spPr bwMode="auto">
          <a:xfrm>
            <a:off x="5745163" y="4781550"/>
            <a:ext cx="301625" cy="66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nSpc>
                <a:spcPct val="102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4300">
                <a:solidFill>
                  <a:srgbClr val="FC0128"/>
                </a:solidFill>
                <a:latin typeface="Symbol" pitchFamily="16" charset="2"/>
                <a:ea typeface="msmincho" charset="0"/>
                <a:cs typeface="msmincho" charset="0"/>
              </a:rPr>
              <a:t></a:t>
            </a:r>
          </a:p>
        </p:txBody>
      </p:sp>
      <p:sp>
        <p:nvSpPr>
          <p:cNvPr id="148521" name="Rectangle 41"/>
          <p:cNvSpPr>
            <a:spLocks noChangeArrowheads="1"/>
          </p:cNvSpPr>
          <p:nvPr/>
        </p:nvSpPr>
        <p:spPr bwMode="auto">
          <a:xfrm>
            <a:off x="6132513" y="4765675"/>
            <a:ext cx="265112"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8522" name="Rectangle 42"/>
          <p:cNvSpPr>
            <a:spLocks noChangeArrowheads="1"/>
          </p:cNvSpPr>
          <p:nvPr/>
        </p:nvSpPr>
        <p:spPr bwMode="auto">
          <a:xfrm>
            <a:off x="6132513" y="4800600"/>
            <a:ext cx="273050"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27090" rIns="0" bIns="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4300" i="1">
                <a:solidFill>
                  <a:srgbClr val="FC0128"/>
                </a:solidFill>
                <a:ea typeface="msmincho" charset="0"/>
                <a:cs typeface="msmincho" charset="0"/>
              </a:rPr>
              <a:t>u</a:t>
            </a:r>
          </a:p>
        </p:txBody>
      </p:sp>
      <p:sp>
        <p:nvSpPr>
          <p:cNvPr id="148523" name="Rectangle 43"/>
          <p:cNvSpPr>
            <a:spLocks noChangeArrowheads="1"/>
          </p:cNvSpPr>
          <p:nvPr/>
        </p:nvSpPr>
        <p:spPr bwMode="auto">
          <a:xfrm>
            <a:off x="6394450" y="4791075"/>
            <a:ext cx="179388"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8524" name="Rectangle 44"/>
          <p:cNvSpPr>
            <a:spLocks noChangeArrowheads="1"/>
          </p:cNvSpPr>
          <p:nvPr/>
        </p:nvSpPr>
        <p:spPr bwMode="auto">
          <a:xfrm>
            <a:off x="6394450" y="4822825"/>
            <a:ext cx="174625" cy="1311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7090" rIns="0" bIns="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4300">
                <a:solidFill>
                  <a:srgbClr val="FC0128"/>
                </a:solidFill>
                <a:ea typeface="msmincho" charset="0"/>
                <a:cs typeface="msmincho" charset="0"/>
              </a:rPr>
              <a:t>)‏</a:t>
            </a:r>
          </a:p>
        </p:txBody>
      </p:sp>
      <p:sp>
        <p:nvSpPr>
          <p:cNvPr id="148525" name="Rectangle 45"/>
          <p:cNvSpPr>
            <a:spLocks noChangeArrowheads="1"/>
          </p:cNvSpPr>
          <p:nvPr/>
        </p:nvSpPr>
        <p:spPr bwMode="auto">
          <a:xfrm>
            <a:off x="6610350" y="4791075"/>
            <a:ext cx="481013"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8526" name="Rectangle 46"/>
          <p:cNvSpPr>
            <a:spLocks noChangeArrowheads="1"/>
          </p:cNvSpPr>
          <p:nvPr/>
        </p:nvSpPr>
        <p:spPr bwMode="auto">
          <a:xfrm>
            <a:off x="6610350" y="4822825"/>
            <a:ext cx="273050"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27090" rIns="0" bIns="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4300" i="1">
                <a:solidFill>
                  <a:srgbClr val="000000"/>
                </a:solidFill>
                <a:ea typeface="msmincho" charset="0"/>
                <a:cs typeface="msmincho" charset="0"/>
              </a:rPr>
              <a:t>p</a:t>
            </a:r>
          </a:p>
        </p:txBody>
      </p:sp>
      <p:sp>
        <p:nvSpPr>
          <p:cNvPr id="148527" name="Rectangle 47"/>
          <p:cNvSpPr>
            <a:spLocks noChangeArrowheads="1"/>
          </p:cNvSpPr>
          <p:nvPr/>
        </p:nvSpPr>
        <p:spPr bwMode="auto">
          <a:xfrm>
            <a:off x="6915150" y="5003800"/>
            <a:ext cx="307975"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48528" name="Rectangle 48"/>
          <p:cNvSpPr>
            <a:spLocks noChangeArrowheads="1"/>
          </p:cNvSpPr>
          <p:nvPr/>
        </p:nvSpPr>
        <p:spPr bwMode="auto">
          <a:xfrm>
            <a:off x="6915150" y="5019675"/>
            <a:ext cx="15875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15750" rIns="0" bIns="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500">
                <a:solidFill>
                  <a:srgbClr val="000000"/>
                </a:solidFill>
                <a:ea typeface="msmincho" charset="0"/>
                <a:cs typeface="msmincho" charset="0"/>
              </a:rPr>
              <a:t>2</a:t>
            </a:r>
          </a:p>
        </p:txBody>
      </p:sp>
    </p:spTree>
    <p:extLst>
      <p:ext uri="{BB962C8B-B14F-4D97-AF65-F5344CB8AC3E}">
        <p14:creationId xmlns:p14="http://schemas.microsoft.com/office/powerpoint/2010/main" val="350150112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F32ED9-6F15-4794-B6B0-FD1F88AC2855}"/>
              </a:ext>
            </a:extLst>
          </p:cNvPr>
          <p:cNvSpPr>
            <a:spLocks noGrp="1"/>
          </p:cNvSpPr>
          <p:nvPr>
            <p:ph type="title"/>
          </p:nvPr>
        </p:nvSpPr>
        <p:spPr/>
        <p:txBody>
          <a:bodyPr/>
          <a:lstStyle/>
          <a:p>
            <a:r>
              <a:rPr lang="fr-FR" dirty="0"/>
              <a:t>Simple Corner Cutting: 1/5</a:t>
            </a:r>
          </a:p>
        </p:txBody>
      </p:sp>
      <p:sp>
        <p:nvSpPr>
          <p:cNvPr id="3" name="Espace réservé du contenu 2">
            <a:extLst>
              <a:ext uri="{FF2B5EF4-FFF2-40B4-BE49-F238E27FC236}">
                <a16:creationId xmlns:a16="http://schemas.microsoft.com/office/drawing/2014/main" id="{224C6B2A-E032-4129-A87D-690B88A8AF1A}"/>
              </a:ext>
            </a:extLst>
          </p:cNvPr>
          <p:cNvSpPr>
            <a:spLocks noGrp="1"/>
          </p:cNvSpPr>
          <p:nvPr>
            <p:ph idx="1"/>
          </p:nvPr>
        </p:nvSpPr>
        <p:spPr/>
        <p:txBody>
          <a:bodyPr/>
          <a:lstStyle/>
          <a:p>
            <a:r>
              <a:rPr lang="en-US" dirty="0"/>
              <a:t>On each edge, choose two numbers u ≥ 0 and v ≥ 0 and </a:t>
            </a:r>
            <a:r>
              <a:rPr lang="en-US" dirty="0" err="1"/>
              <a:t>u+v</a:t>
            </a:r>
            <a:r>
              <a:rPr lang="en-US" dirty="0"/>
              <a:t> ≤ 1, and divide the edge in the ratio of u: 1- (</a:t>
            </a:r>
            <a:r>
              <a:rPr lang="en-US" dirty="0" err="1"/>
              <a:t>u+v</a:t>
            </a:r>
            <a:r>
              <a:rPr lang="en-US" dirty="0"/>
              <a:t>): v.</a:t>
            </a:r>
          </a:p>
          <a:p>
            <a:endParaRPr lang="en-US" dirty="0"/>
          </a:p>
          <a:p>
            <a:endParaRPr lang="en-US" dirty="0"/>
          </a:p>
          <a:p>
            <a:endParaRPr lang="en-US" dirty="0"/>
          </a:p>
          <a:p>
            <a:r>
              <a:rPr lang="en-US" dirty="0"/>
              <a:t>Here is how to cut a corner.</a:t>
            </a:r>
            <a:endParaRPr lang="fr-FR" dirty="0"/>
          </a:p>
        </p:txBody>
      </p:sp>
      <p:pic>
        <p:nvPicPr>
          <p:cNvPr id="4" name="Image 3">
            <a:extLst>
              <a:ext uri="{FF2B5EF4-FFF2-40B4-BE49-F238E27FC236}">
                <a16:creationId xmlns:a16="http://schemas.microsoft.com/office/drawing/2014/main" id="{9F444D7F-89FC-4AAA-9A84-E32F0B07E173}"/>
              </a:ext>
            </a:extLst>
          </p:cNvPr>
          <p:cNvPicPr>
            <a:picLocks noChangeAspect="1"/>
          </p:cNvPicPr>
          <p:nvPr/>
        </p:nvPicPr>
        <p:blipFill rotWithShape="1">
          <a:blip r:embed="rId2"/>
          <a:srcRect l="17713" t="47536" r="37400" b="42607"/>
          <a:stretch/>
        </p:blipFill>
        <p:spPr>
          <a:xfrm>
            <a:off x="1043608" y="2708920"/>
            <a:ext cx="4104456" cy="576065"/>
          </a:xfrm>
          <a:prstGeom prst="rect">
            <a:avLst/>
          </a:prstGeom>
        </p:spPr>
      </p:pic>
      <p:pic>
        <p:nvPicPr>
          <p:cNvPr id="5" name="Image 4">
            <a:extLst>
              <a:ext uri="{FF2B5EF4-FFF2-40B4-BE49-F238E27FC236}">
                <a16:creationId xmlns:a16="http://schemas.microsoft.com/office/drawing/2014/main" id="{04C96816-851A-44C1-96D0-1D462DC91A70}"/>
              </a:ext>
            </a:extLst>
          </p:cNvPr>
          <p:cNvPicPr>
            <a:picLocks noChangeAspect="1"/>
          </p:cNvPicPr>
          <p:nvPr/>
        </p:nvPicPr>
        <p:blipFill rotWithShape="1">
          <a:blip r:embed="rId2"/>
          <a:srcRect l="16139" t="64785" r="39762" b="5644"/>
          <a:stretch/>
        </p:blipFill>
        <p:spPr>
          <a:xfrm>
            <a:off x="827584" y="4293096"/>
            <a:ext cx="4032448" cy="1728193"/>
          </a:xfrm>
          <a:prstGeom prst="rect">
            <a:avLst/>
          </a:prstGeom>
        </p:spPr>
      </p:pic>
    </p:spTree>
    <p:extLst>
      <p:ext uri="{BB962C8B-B14F-4D97-AF65-F5344CB8AC3E}">
        <p14:creationId xmlns:p14="http://schemas.microsoft.com/office/powerpoint/2010/main" val="458309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7D99D7-609C-4848-9264-E851CDF09EEE}"/>
              </a:ext>
            </a:extLst>
          </p:cNvPr>
          <p:cNvSpPr>
            <a:spLocks noGrp="1"/>
          </p:cNvSpPr>
          <p:nvPr>
            <p:ph type="title"/>
          </p:nvPr>
        </p:nvSpPr>
        <p:spPr/>
        <p:txBody>
          <a:bodyPr/>
          <a:lstStyle/>
          <a:p>
            <a:r>
              <a:rPr lang="fr-FR" dirty="0"/>
              <a:t>Simple Corner Cutting: 2/5</a:t>
            </a:r>
          </a:p>
        </p:txBody>
      </p:sp>
      <p:sp>
        <p:nvSpPr>
          <p:cNvPr id="3" name="Espace réservé du contenu 2">
            <a:extLst>
              <a:ext uri="{FF2B5EF4-FFF2-40B4-BE49-F238E27FC236}">
                <a16:creationId xmlns:a16="http://schemas.microsoft.com/office/drawing/2014/main" id="{FD41D164-B638-4062-A92B-8B76F2050A9D}"/>
              </a:ext>
            </a:extLst>
          </p:cNvPr>
          <p:cNvSpPr>
            <a:spLocks noGrp="1"/>
          </p:cNvSpPr>
          <p:nvPr>
            <p:ph idx="1"/>
          </p:nvPr>
        </p:nvSpPr>
        <p:spPr/>
        <p:txBody>
          <a:bodyPr>
            <a:normAutofit/>
          </a:bodyPr>
          <a:lstStyle/>
          <a:p>
            <a:r>
              <a:rPr lang="en-US" dirty="0"/>
              <a:t>Suppose we have a polyline P</a:t>
            </a:r>
            <a:r>
              <a:rPr lang="en-US" baseline="-25000" dirty="0"/>
              <a:t>0</a:t>
            </a:r>
            <a:r>
              <a:rPr lang="en-US" dirty="0"/>
              <a:t>. Divide its edges with the above scheme, yielding a new polyline P</a:t>
            </a:r>
            <a:r>
              <a:rPr lang="en-US" baseline="-25000" dirty="0"/>
              <a:t>1</a:t>
            </a:r>
            <a:r>
              <a:rPr lang="en-US" dirty="0"/>
              <a:t>.</a:t>
            </a:r>
          </a:p>
          <a:p>
            <a:r>
              <a:rPr lang="en-US" dirty="0"/>
              <a:t>Dividing P</a:t>
            </a:r>
            <a:r>
              <a:rPr lang="en-US" baseline="-25000" dirty="0"/>
              <a:t>1</a:t>
            </a:r>
            <a:r>
              <a:rPr lang="en-US" dirty="0"/>
              <a:t> yields P</a:t>
            </a:r>
            <a:r>
              <a:rPr lang="en-US" baseline="-25000" dirty="0"/>
              <a:t>2</a:t>
            </a:r>
            <a:r>
              <a:rPr lang="en-US" dirty="0"/>
              <a:t>, …., and so on. What is</a:t>
            </a:r>
          </a:p>
          <a:p>
            <a:endParaRPr lang="en-US" dirty="0"/>
          </a:p>
          <a:p>
            <a:endParaRPr lang="en-US" dirty="0"/>
          </a:p>
          <a:p>
            <a:r>
              <a:rPr lang="en-US" dirty="0"/>
              <a:t>The u’s and v’s do not have to be the same for edge. Moreover, the u’s and v’s used to divide Pi do not have to be equal to those u’s and v’s used to divide Pi+1.</a:t>
            </a:r>
            <a:endParaRPr lang="fr-FR" dirty="0"/>
          </a:p>
        </p:txBody>
      </p:sp>
      <p:pic>
        <p:nvPicPr>
          <p:cNvPr id="4" name="Image 3">
            <a:extLst>
              <a:ext uri="{FF2B5EF4-FFF2-40B4-BE49-F238E27FC236}">
                <a16:creationId xmlns:a16="http://schemas.microsoft.com/office/drawing/2014/main" id="{B47C4C04-FAA3-4CF0-8E69-FE9E83E6C6EA}"/>
              </a:ext>
            </a:extLst>
          </p:cNvPr>
          <p:cNvPicPr>
            <a:picLocks noChangeAspect="1"/>
          </p:cNvPicPr>
          <p:nvPr/>
        </p:nvPicPr>
        <p:blipFill rotWithShape="1">
          <a:blip r:embed="rId2"/>
          <a:srcRect l="24753" t="46216" r="54026" b="46405"/>
          <a:stretch/>
        </p:blipFill>
        <p:spPr>
          <a:xfrm>
            <a:off x="2651390" y="2852936"/>
            <a:ext cx="1944216" cy="432049"/>
          </a:xfrm>
          <a:prstGeom prst="rect">
            <a:avLst/>
          </a:prstGeom>
        </p:spPr>
      </p:pic>
    </p:spTree>
    <p:extLst>
      <p:ext uri="{BB962C8B-B14F-4D97-AF65-F5344CB8AC3E}">
        <p14:creationId xmlns:p14="http://schemas.microsoft.com/office/powerpoint/2010/main" val="174338684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0</TotalTime>
  <Words>1450</Words>
  <Application>Microsoft Office PowerPoint</Application>
  <PresentationFormat>Affichage à l'écran (4:3)</PresentationFormat>
  <Paragraphs>245</Paragraphs>
  <Slides>42</Slides>
  <Notes>28</Notes>
  <HiddenSlides>0</HiddenSlides>
  <MMClips>0</MMClips>
  <ScaleCrop>false</ScaleCrop>
  <HeadingPairs>
    <vt:vector size="8" baseType="variant">
      <vt:variant>
        <vt:lpstr>Polices utilisées</vt:lpstr>
      </vt:variant>
      <vt:variant>
        <vt:i4>8</vt:i4>
      </vt:variant>
      <vt:variant>
        <vt:lpstr>Thème</vt:lpstr>
      </vt:variant>
      <vt:variant>
        <vt:i4>1</vt:i4>
      </vt:variant>
      <vt:variant>
        <vt:lpstr>Serveurs OLE incorporés</vt:lpstr>
      </vt:variant>
      <vt:variant>
        <vt:i4>0</vt:i4>
      </vt:variant>
      <vt:variant>
        <vt:lpstr>Titres des diapositives</vt:lpstr>
      </vt:variant>
      <vt:variant>
        <vt:i4>42</vt:i4>
      </vt:variant>
    </vt:vector>
  </HeadingPairs>
  <TitlesOfParts>
    <vt:vector size="51" baseType="lpstr">
      <vt:lpstr>Arial</vt:lpstr>
      <vt:lpstr>Calibri</vt:lpstr>
      <vt:lpstr>Calibri Light</vt:lpstr>
      <vt:lpstr>Comic Sans MS</vt:lpstr>
      <vt:lpstr>Symbol</vt:lpstr>
      <vt:lpstr>Tahoma</vt:lpstr>
      <vt:lpstr>Times New Roman</vt:lpstr>
      <vt:lpstr>Wingdings</vt:lpstr>
      <vt:lpstr>Thème Office</vt:lpstr>
      <vt:lpstr>Subdivision de maillages</vt:lpstr>
      <vt:lpstr>Simplifier ou subdiviser ?</vt:lpstr>
      <vt:lpstr>Un premier exemple : Curve Corner Cutting</vt:lpstr>
      <vt:lpstr>Raffinage/ Subdivision</vt:lpstr>
      <vt:lpstr>Exemple de subdivision</vt:lpstr>
      <vt:lpstr>Rappel : Interpolation / Approximation</vt:lpstr>
      <vt:lpstr>Rappel : Polynômes linéaires par morceaux</vt:lpstr>
      <vt:lpstr>Simple Corner Cutting: 1/5</vt:lpstr>
      <vt:lpstr>Simple Corner Cutting: 2/5</vt:lpstr>
      <vt:lpstr>Simple Corner Cutting: 3/5</vt:lpstr>
      <vt:lpstr>Simple Corner Cutting: 4/5</vt:lpstr>
      <vt:lpstr>Simple Corner Cutting: 5/5</vt:lpstr>
      <vt:lpstr>Exemple: Algorithme de Chaikin </vt:lpstr>
      <vt:lpstr>Exemple: Algorithme de Chaikin </vt:lpstr>
      <vt:lpstr>Exemple: Algorithme de Chaikin </vt:lpstr>
      <vt:lpstr>Exemple: Algorithme de Chaikin </vt:lpstr>
      <vt:lpstr>Facts about Subdivision Surfaces </vt:lpstr>
      <vt:lpstr>What Can You Expect from …?</vt:lpstr>
      <vt:lpstr>Exemple : Surface de subdivision</vt:lpstr>
      <vt:lpstr>Exemple : Surface de subdivision</vt:lpstr>
      <vt:lpstr>Exemple : Surface de subdivision</vt:lpstr>
      <vt:lpstr>Exemple : Surface de subdivision</vt:lpstr>
      <vt:lpstr>Interpolation / Approximation</vt:lpstr>
      <vt:lpstr>Interpolation / Approximation</vt:lpstr>
      <vt:lpstr>Interpolation / Approximation</vt:lpstr>
      <vt:lpstr>Principe de subdivision</vt:lpstr>
      <vt:lpstr>Principe de subdivision</vt:lpstr>
      <vt:lpstr>Principe de subdivision</vt:lpstr>
      <vt:lpstr>Principe de subdivision</vt:lpstr>
      <vt:lpstr>Principe de subdivision</vt:lpstr>
      <vt:lpstr>Principe de subdivision</vt:lpstr>
      <vt:lpstr>Principe de subdivision</vt:lpstr>
      <vt:lpstr>Principe de subdivision</vt:lpstr>
      <vt:lpstr>Loop’s Algorithm: 1/5</vt:lpstr>
      <vt:lpstr>Loop’s Algorithm: 2/5</vt:lpstr>
      <vt:lpstr>Loop’s Algorithm: 3/5</vt:lpstr>
      <vt:lpstr>Loop’s Algorithm: 4/5</vt:lpstr>
      <vt:lpstr>Loop’s Algorithm 5/5</vt:lpstr>
      <vt:lpstr>Principe de subdivision</vt:lpstr>
      <vt:lpstr>Subdivision adaptative</vt:lpstr>
      <vt:lpstr>Problème de la subdivision adaptative</vt:lpstr>
      <vt:lpstr>Subdivision Adaptive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 Infographie</dc:title>
  <dc:creator>Gilles Gesquiere</dc:creator>
  <cp:lastModifiedBy>Gilles Gesquiere</cp:lastModifiedBy>
  <cp:revision>165</cp:revision>
  <cp:lastPrinted>2012-12-02T21:04:29Z</cp:lastPrinted>
  <dcterms:created xsi:type="dcterms:W3CDTF">1601-01-01T00:00:00Z</dcterms:created>
  <dcterms:modified xsi:type="dcterms:W3CDTF">2023-11-18T18:08:13Z</dcterms:modified>
</cp:coreProperties>
</file>